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3"/>
  </p:notesMasterIdLst>
  <p:sldIdLst>
    <p:sldId id="256" r:id="rId2"/>
    <p:sldId id="315" r:id="rId3"/>
    <p:sldId id="257" r:id="rId4"/>
    <p:sldId id="261" r:id="rId5"/>
    <p:sldId id="289" r:id="rId6"/>
    <p:sldId id="290" r:id="rId7"/>
    <p:sldId id="291" r:id="rId8"/>
    <p:sldId id="292" r:id="rId9"/>
    <p:sldId id="265" r:id="rId10"/>
    <p:sldId id="266" r:id="rId11"/>
    <p:sldId id="318" r:id="rId12"/>
    <p:sldId id="319" r:id="rId13"/>
    <p:sldId id="320" r:id="rId14"/>
    <p:sldId id="267" r:id="rId15"/>
    <p:sldId id="322" r:id="rId16"/>
    <p:sldId id="293" r:id="rId17"/>
    <p:sldId id="294" r:id="rId18"/>
    <p:sldId id="295" r:id="rId19"/>
    <p:sldId id="296" r:id="rId20"/>
    <p:sldId id="271" r:id="rId21"/>
    <p:sldId id="323" r:id="rId22"/>
    <p:sldId id="270" r:id="rId23"/>
    <p:sldId id="269" r:id="rId24"/>
    <p:sldId id="297" r:id="rId25"/>
    <p:sldId id="298" r:id="rId26"/>
    <p:sldId id="299" r:id="rId27"/>
    <p:sldId id="300" r:id="rId28"/>
    <p:sldId id="274" r:id="rId29"/>
    <p:sldId id="275" r:id="rId30"/>
    <p:sldId id="325" r:id="rId31"/>
    <p:sldId id="273" r:id="rId32"/>
    <p:sldId id="301" r:id="rId33"/>
    <p:sldId id="302" r:id="rId34"/>
    <p:sldId id="303" r:id="rId35"/>
    <p:sldId id="304" r:id="rId36"/>
    <p:sldId id="305" r:id="rId37"/>
    <p:sldId id="277" r:id="rId38"/>
    <p:sldId id="278" r:id="rId39"/>
    <p:sldId id="326" r:id="rId40"/>
    <p:sldId id="279" r:id="rId41"/>
    <p:sldId id="310" r:id="rId42"/>
    <p:sldId id="311" r:id="rId43"/>
    <p:sldId id="312" r:id="rId44"/>
    <p:sldId id="313" r:id="rId45"/>
    <p:sldId id="285" r:id="rId46"/>
    <p:sldId id="330" r:id="rId47"/>
    <p:sldId id="286" r:id="rId48"/>
    <p:sldId id="287" r:id="rId49"/>
    <p:sldId id="331" r:id="rId50"/>
    <p:sldId id="314" r:id="rId51"/>
    <p:sldId id="317" r:id="rId52"/>
  </p:sldIdLst>
  <p:sldSz cx="12192000" cy="6858000"/>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rtabschnitt" id="{3B4C133D-E8CC-4EC9-AFD1-3C94A6B69880}">
          <p14:sldIdLst>
            <p14:sldId id="256"/>
            <p14:sldId id="315"/>
            <p14:sldId id="257"/>
            <p14:sldId id="261"/>
          </p14:sldIdLst>
        </p14:section>
        <p14:section name="Ausbildung" id="{B9F44156-4970-4E00-A6C6-58FC5DFFF4E8}">
          <p14:sldIdLst>
            <p14:sldId id="289"/>
            <p14:sldId id="290"/>
            <p14:sldId id="291"/>
            <p14:sldId id="292"/>
            <p14:sldId id="265"/>
            <p14:sldId id="266"/>
            <p14:sldId id="318"/>
            <p14:sldId id="319"/>
            <p14:sldId id="320"/>
            <p14:sldId id="267"/>
            <p14:sldId id="322"/>
            <p14:sldId id="293"/>
            <p14:sldId id="294"/>
            <p14:sldId id="295"/>
            <p14:sldId id="296"/>
            <p14:sldId id="271"/>
            <p14:sldId id="323"/>
            <p14:sldId id="270"/>
            <p14:sldId id="269"/>
            <p14:sldId id="297"/>
            <p14:sldId id="298"/>
            <p14:sldId id="299"/>
            <p14:sldId id="300"/>
            <p14:sldId id="274"/>
            <p14:sldId id="275"/>
            <p14:sldId id="325"/>
            <p14:sldId id="273"/>
          </p14:sldIdLst>
        </p14:section>
        <p14:section name="Sprachkursliste" id="{65BE63F0-3E50-4619-93E1-3E6A9706270D}">
          <p14:sldIdLst>
            <p14:sldId id="301"/>
          </p14:sldIdLst>
        </p14:section>
        <p14:section name="Beschäftigung" id="{53462D0B-932E-44DD-BBA6-07B78307C559}">
          <p14:sldIdLst>
            <p14:sldId id="302"/>
            <p14:sldId id="303"/>
            <p14:sldId id="304"/>
            <p14:sldId id="305"/>
            <p14:sldId id="277"/>
            <p14:sldId id="278"/>
            <p14:sldId id="326"/>
            <p14:sldId id="279"/>
            <p14:sldId id="310"/>
            <p14:sldId id="311"/>
            <p14:sldId id="312"/>
            <p14:sldId id="313"/>
            <p14:sldId id="285"/>
            <p14:sldId id="330"/>
            <p14:sldId id="286"/>
            <p14:sldId id="287"/>
            <p14:sldId id="331"/>
            <p14:sldId id="314"/>
            <p14:sldId id="31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001A"/>
    <a:srgbClr val="F0586A"/>
    <a:srgbClr val="FF0000"/>
    <a:srgbClr val="FF475D"/>
    <a:srgbClr val="FF1531"/>
    <a:srgbClr val="9DC3E6"/>
    <a:srgbClr val="404040"/>
    <a:srgbClr val="FFFFFF"/>
    <a:srgbClr val="4472C4"/>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7" autoAdjust="0"/>
    <p:restoredTop sz="94660"/>
  </p:normalViewPr>
  <p:slideViewPr>
    <p:cSldViewPr snapToGrid="0">
      <p:cViewPr varScale="1">
        <p:scale>
          <a:sx n="76" d="100"/>
          <a:sy n="76" d="100"/>
        </p:scale>
        <p:origin x="715" y="43"/>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767F889-E9B7-4214-9456-1ACEDA69892F}" type="datetimeFigureOut">
              <a:rPr lang="de-DE" smtClean="0"/>
              <a:t>14.04.2026</a:t>
            </a:fld>
            <a:endParaRPr lang="de-DE"/>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33B9150-4BF3-4DA5-90F0-80A2A88F13F6}" type="slidenum">
              <a:rPr lang="de-DE" smtClean="0"/>
              <a:t>‹Nr.›</a:t>
            </a:fld>
            <a:endParaRPr lang="de-DE"/>
          </a:p>
        </p:txBody>
      </p:sp>
    </p:spTree>
    <p:extLst>
      <p:ext uri="{BB962C8B-B14F-4D97-AF65-F5344CB8AC3E}">
        <p14:creationId xmlns:p14="http://schemas.microsoft.com/office/powerpoint/2010/main" val="399683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Selbstständigkeit ggf. streichen, falls keine Frage formuliert werden kann bzw. kein </a:t>
            </a:r>
            <a:r>
              <a:rPr lang="de-DE"/>
              <a:t>Ansprechpartner gefunden wird.</a:t>
            </a:r>
          </a:p>
        </p:txBody>
      </p:sp>
      <p:sp>
        <p:nvSpPr>
          <p:cNvPr id="4" name="Foliennummernplatzhalter 3"/>
          <p:cNvSpPr>
            <a:spLocks noGrp="1"/>
          </p:cNvSpPr>
          <p:nvPr>
            <p:ph type="sldNum" sz="quarter" idx="10"/>
          </p:nvPr>
        </p:nvSpPr>
        <p:spPr/>
        <p:txBody>
          <a:bodyPr/>
          <a:lstStyle/>
          <a:p>
            <a:fld id="{533B9150-4BF3-4DA5-90F0-80A2A88F13F6}" type="slidenum">
              <a:rPr lang="de-DE" smtClean="0"/>
              <a:t>1</a:t>
            </a:fld>
            <a:endParaRPr lang="de-DE"/>
          </a:p>
        </p:txBody>
      </p:sp>
    </p:spTree>
    <p:extLst>
      <p:ext uri="{BB962C8B-B14F-4D97-AF65-F5344CB8AC3E}">
        <p14:creationId xmlns:p14="http://schemas.microsoft.com/office/powerpoint/2010/main" val="2271462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Logos</a:t>
            </a:r>
            <a:r>
              <a:rPr lang="de-DE" baseline="0" dirty="0"/>
              <a:t> </a:t>
            </a:r>
            <a:r>
              <a:rPr lang="de-DE" baseline="0" dirty="0" err="1"/>
              <a:t>i.O</a:t>
            </a:r>
            <a:r>
              <a:rPr lang="de-DE" baseline="0" dirty="0"/>
              <a:t>. können verwendet werden</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3</a:t>
            </a:fld>
            <a:endParaRPr lang="de-DE"/>
          </a:p>
        </p:txBody>
      </p:sp>
    </p:spTree>
    <p:extLst>
      <p:ext uri="{BB962C8B-B14F-4D97-AF65-F5344CB8AC3E}">
        <p14:creationId xmlns:p14="http://schemas.microsoft.com/office/powerpoint/2010/main" val="67919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Logo gemeinsamer</a:t>
            </a:r>
            <a:r>
              <a:rPr lang="de-DE" baseline="0" dirty="0"/>
              <a:t> AGS ergänzen (Preuß) + *~</a:t>
            </a:r>
            <a:r>
              <a:rPr lang="de-DE" baseline="0" dirty="0" err="1"/>
              <a:t>Nr</a:t>
            </a:r>
            <a:r>
              <a:rPr lang="de-DE" baseline="0" dirty="0"/>
              <a:t> ist kostenlos erreichbar</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4</a:t>
            </a:fld>
            <a:endParaRPr lang="de-DE"/>
          </a:p>
        </p:txBody>
      </p:sp>
    </p:spTree>
    <p:extLst>
      <p:ext uri="{BB962C8B-B14F-4D97-AF65-F5344CB8AC3E}">
        <p14:creationId xmlns:p14="http://schemas.microsoft.com/office/powerpoint/2010/main" val="2591522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5</a:t>
            </a:fld>
            <a:endParaRPr lang="de-DE"/>
          </a:p>
        </p:txBody>
      </p:sp>
    </p:spTree>
    <p:extLst>
      <p:ext uri="{BB962C8B-B14F-4D97-AF65-F5344CB8AC3E}">
        <p14:creationId xmlns:p14="http://schemas.microsoft.com/office/powerpoint/2010/main" val="3010881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6</a:t>
            </a:fld>
            <a:endParaRPr lang="de-DE"/>
          </a:p>
        </p:txBody>
      </p:sp>
    </p:spTree>
    <p:extLst>
      <p:ext uri="{BB962C8B-B14F-4D97-AF65-F5344CB8AC3E}">
        <p14:creationId xmlns:p14="http://schemas.microsoft.com/office/powerpoint/2010/main" val="701569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7</a:t>
            </a:fld>
            <a:endParaRPr lang="de-DE"/>
          </a:p>
        </p:txBody>
      </p:sp>
    </p:spTree>
    <p:extLst>
      <p:ext uri="{BB962C8B-B14F-4D97-AF65-F5344CB8AC3E}">
        <p14:creationId xmlns:p14="http://schemas.microsoft.com/office/powerpoint/2010/main" val="2096335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8</a:t>
            </a:fld>
            <a:endParaRPr lang="de-DE"/>
          </a:p>
        </p:txBody>
      </p:sp>
    </p:spTree>
    <p:extLst>
      <p:ext uri="{BB962C8B-B14F-4D97-AF65-F5344CB8AC3E}">
        <p14:creationId xmlns:p14="http://schemas.microsoft.com/office/powerpoint/2010/main" val="3857053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16</a:t>
            </a:fld>
            <a:endParaRPr lang="de-DE"/>
          </a:p>
        </p:txBody>
      </p:sp>
    </p:spTree>
    <p:extLst>
      <p:ext uri="{BB962C8B-B14F-4D97-AF65-F5344CB8AC3E}">
        <p14:creationId xmlns:p14="http://schemas.microsoft.com/office/powerpoint/2010/main" val="2457620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17</a:t>
            </a:fld>
            <a:endParaRPr lang="de-DE"/>
          </a:p>
        </p:txBody>
      </p:sp>
    </p:spTree>
    <p:extLst>
      <p:ext uri="{BB962C8B-B14F-4D97-AF65-F5344CB8AC3E}">
        <p14:creationId xmlns:p14="http://schemas.microsoft.com/office/powerpoint/2010/main" val="8641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18</a:t>
            </a:fld>
            <a:endParaRPr lang="de-DE"/>
          </a:p>
        </p:txBody>
      </p:sp>
    </p:spTree>
    <p:extLst>
      <p:ext uri="{BB962C8B-B14F-4D97-AF65-F5344CB8AC3E}">
        <p14:creationId xmlns:p14="http://schemas.microsoft.com/office/powerpoint/2010/main" val="4178014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19</a:t>
            </a:fld>
            <a:endParaRPr lang="de-DE"/>
          </a:p>
        </p:txBody>
      </p:sp>
    </p:spTree>
    <p:extLst>
      <p:ext uri="{BB962C8B-B14F-4D97-AF65-F5344CB8AC3E}">
        <p14:creationId xmlns:p14="http://schemas.microsoft.com/office/powerpoint/2010/main" val="3426564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24</a:t>
            </a:fld>
            <a:endParaRPr lang="de-DE"/>
          </a:p>
        </p:txBody>
      </p:sp>
    </p:spTree>
    <p:extLst>
      <p:ext uri="{BB962C8B-B14F-4D97-AF65-F5344CB8AC3E}">
        <p14:creationId xmlns:p14="http://schemas.microsoft.com/office/powerpoint/2010/main" val="1952221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25</a:t>
            </a:fld>
            <a:endParaRPr lang="de-DE"/>
          </a:p>
        </p:txBody>
      </p:sp>
    </p:spTree>
    <p:extLst>
      <p:ext uri="{BB962C8B-B14F-4D97-AF65-F5344CB8AC3E}">
        <p14:creationId xmlns:p14="http://schemas.microsoft.com/office/powerpoint/2010/main" val="3605157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26</a:t>
            </a:fld>
            <a:endParaRPr lang="de-DE"/>
          </a:p>
        </p:txBody>
      </p:sp>
    </p:spTree>
    <p:extLst>
      <p:ext uri="{BB962C8B-B14F-4D97-AF65-F5344CB8AC3E}">
        <p14:creationId xmlns:p14="http://schemas.microsoft.com/office/powerpoint/2010/main" val="120154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27</a:t>
            </a:fld>
            <a:endParaRPr lang="de-DE"/>
          </a:p>
        </p:txBody>
      </p:sp>
    </p:spTree>
    <p:extLst>
      <p:ext uri="{BB962C8B-B14F-4D97-AF65-F5344CB8AC3E}">
        <p14:creationId xmlns:p14="http://schemas.microsoft.com/office/powerpoint/2010/main" val="738085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33</a:t>
            </a:fld>
            <a:endParaRPr lang="de-DE"/>
          </a:p>
        </p:txBody>
      </p:sp>
    </p:spTree>
    <p:extLst>
      <p:ext uri="{BB962C8B-B14F-4D97-AF65-F5344CB8AC3E}">
        <p14:creationId xmlns:p14="http://schemas.microsoft.com/office/powerpoint/2010/main" val="980869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34</a:t>
            </a:fld>
            <a:endParaRPr lang="de-DE"/>
          </a:p>
        </p:txBody>
      </p:sp>
    </p:spTree>
    <p:extLst>
      <p:ext uri="{BB962C8B-B14F-4D97-AF65-F5344CB8AC3E}">
        <p14:creationId xmlns:p14="http://schemas.microsoft.com/office/powerpoint/2010/main" val="10553862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35</a:t>
            </a:fld>
            <a:endParaRPr lang="de-DE"/>
          </a:p>
        </p:txBody>
      </p:sp>
    </p:spTree>
    <p:extLst>
      <p:ext uri="{BB962C8B-B14F-4D97-AF65-F5344CB8AC3E}">
        <p14:creationId xmlns:p14="http://schemas.microsoft.com/office/powerpoint/2010/main" val="268335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36</a:t>
            </a:fld>
            <a:endParaRPr lang="de-DE"/>
          </a:p>
        </p:txBody>
      </p:sp>
    </p:spTree>
    <p:extLst>
      <p:ext uri="{BB962C8B-B14F-4D97-AF65-F5344CB8AC3E}">
        <p14:creationId xmlns:p14="http://schemas.microsoft.com/office/powerpoint/2010/main" val="893699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41</a:t>
            </a:fld>
            <a:endParaRPr lang="de-DE"/>
          </a:p>
        </p:txBody>
      </p:sp>
    </p:spTree>
    <p:extLst>
      <p:ext uri="{BB962C8B-B14F-4D97-AF65-F5344CB8AC3E}">
        <p14:creationId xmlns:p14="http://schemas.microsoft.com/office/powerpoint/2010/main" val="2109344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42</a:t>
            </a:fld>
            <a:endParaRPr lang="de-DE"/>
          </a:p>
        </p:txBody>
      </p:sp>
    </p:spTree>
    <p:extLst>
      <p:ext uri="{BB962C8B-B14F-4D97-AF65-F5344CB8AC3E}">
        <p14:creationId xmlns:p14="http://schemas.microsoft.com/office/powerpoint/2010/main" val="10967475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43</a:t>
            </a:fld>
            <a:endParaRPr lang="de-DE"/>
          </a:p>
        </p:txBody>
      </p:sp>
    </p:spTree>
    <p:extLst>
      <p:ext uri="{BB962C8B-B14F-4D97-AF65-F5344CB8AC3E}">
        <p14:creationId xmlns:p14="http://schemas.microsoft.com/office/powerpoint/2010/main" val="10716414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i.O</a:t>
            </a:r>
            <a:endParaRPr lang="de-DE" dirty="0"/>
          </a:p>
        </p:txBody>
      </p:sp>
      <p:sp>
        <p:nvSpPr>
          <p:cNvPr id="4" name="Foliennummernplatzhalter 3"/>
          <p:cNvSpPr>
            <a:spLocks noGrp="1"/>
          </p:cNvSpPr>
          <p:nvPr>
            <p:ph type="sldNum" sz="quarter" idx="10"/>
          </p:nvPr>
        </p:nvSpPr>
        <p:spPr/>
        <p:txBody>
          <a:bodyPr/>
          <a:lstStyle/>
          <a:p>
            <a:fld id="{533B9150-4BF3-4DA5-90F0-80A2A88F13F6}" type="slidenum">
              <a:rPr lang="de-DE" smtClean="0"/>
              <a:t>44</a:t>
            </a:fld>
            <a:endParaRPr lang="de-DE"/>
          </a:p>
        </p:txBody>
      </p:sp>
    </p:spTree>
    <p:extLst>
      <p:ext uri="{BB962C8B-B14F-4D97-AF65-F5344CB8AC3E}">
        <p14:creationId xmlns:p14="http://schemas.microsoft.com/office/powerpoint/2010/main" val="1484205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475FB9-D883-460C-BD67-8F16324F281D}"/>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6ACA1861-89CF-4A4A-BD9A-1AFB57AF25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0499CD78-E0A7-4043-928C-029BCEE29F74}"/>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E614A690-20BE-4985-8878-A9283E5A125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108F457-7A23-4A92-B766-6FD6912BE9B1}"/>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133297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CB8AAB-0917-4F52-9E83-3D78CC0F20C9}"/>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3E765D3-AC39-4DF9-84AF-1DF4380B1E9D}"/>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14AAD68-C4A8-4ADB-BEC3-A06118EDF0D5}"/>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906128D9-C7A2-4C39-B66E-BA2A2D64AB1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7B68BE3-FC9B-4F99-B3B1-42AABBD03DDE}"/>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1351583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6EEDE5-4055-49C1-8253-C4B11C9BED08}"/>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FA99FCF6-76C9-429C-B76A-28ACB2284E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1230EA1F-9E08-40B0-8A57-BA12C8D6D5D7}"/>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BA2B3F05-1409-4FBD-BB4B-75BDBC9C77D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06AE46AF-7DE3-4CD8-8538-DF23BCEFFC25}"/>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1995243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3B1C50-4EDF-4BCD-BC1D-81F84012CFBF}"/>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2B2F691-B346-41D2-AF21-D37B69ABCE98}"/>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76B35BD0-3C42-4976-9190-E0501974195A}"/>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F1E668FB-A7BC-4112-BDF0-523C32FA05EE}"/>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6" name="Fußzeilenplatzhalter 5">
            <a:extLst>
              <a:ext uri="{FF2B5EF4-FFF2-40B4-BE49-F238E27FC236}">
                <a16:creationId xmlns:a16="http://schemas.microsoft.com/office/drawing/2014/main" id="{9541D005-8CFD-4C8C-8DA4-A01A98787820}"/>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8228568A-9840-45BD-BA75-7FC0948D11E9}"/>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152737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89AE5E-602A-43ED-82E9-BB2C4F5A7C16}"/>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3EAFC1C6-D035-4BB7-89FA-6A92979CE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ED7DCADE-D071-49F0-937E-638D51D5811C}"/>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0012262D-F0DD-4C53-9AEB-AE2F55A3D5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8BC78D64-1E0B-49F2-856D-A115CE35A929}"/>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D0770A12-5390-4FF0-B0A6-5DFA680988DB}"/>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8" name="Fußzeilenplatzhalter 7">
            <a:extLst>
              <a:ext uri="{FF2B5EF4-FFF2-40B4-BE49-F238E27FC236}">
                <a16:creationId xmlns:a16="http://schemas.microsoft.com/office/drawing/2014/main" id="{C672C744-3FFD-4878-B093-081E8918A94C}"/>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E47CA2EA-594C-45D0-9320-BEA1D91D2B97}"/>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704577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A56768-34B8-425F-98F1-23FC7820B6A8}"/>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0090C0BA-A177-44CE-B17F-35A88E8FF253}"/>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4" name="Fußzeilenplatzhalter 3">
            <a:extLst>
              <a:ext uri="{FF2B5EF4-FFF2-40B4-BE49-F238E27FC236}">
                <a16:creationId xmlns:a16="http://schemas.microsoft.com/office/drawing/2014/main" id="{D6EDB1FB-05F4-47E0-A2EB-FB56EE7102E4}"/>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2CAAAC37-0D3B-49F4-BEC9-6975C006838D}"/>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655523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4B58E55-6117-48E9-94C0-EA717187C494}"/>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3" name="Fußzeilenplatzhalter 2">
            <a:extLst>
              <a:ext uri="{FF2B5EF4-FFF2-40B4-BE49-F238E27FC236}">
                <a16:creationId xmlns:a16="http://schemas.microsoft.com/office/drawing/2014/main" id="{8317D7E9-C13C-4210-ADC6-0FA19C4B28A8}"/>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78ADF8BA-B948-43DF-8A2F-145FB6E6DB94}"/>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3412784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0DEA920-481C-4D58-81F7-7D92E3E3477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66BD8C44-E3F8-4AE7-BF06-9516DC4CBA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FBEEB7B0-C504-4553-BA66-4705EB65C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DDAFFEB-96B8-4669-BA68-5B3B2316FD58}"/>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6" name="Fußzeilenplatzhalter 5">
            <a:extLst>
              <a:ext uri="{FF2B5EF4-FFF2-40B4-BE49-F238E27FC236}">
                <a16:creationId xmlns:a16="http://schemas.microsoft.com/office/drawing/2014/main" id="{BA3E6694-A1B0-4EC7-AB9D-C7DAD8BAD6A1}"/>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371E2755-5A0D-4493-B973-D125DDE980EF}"/>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3138155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5BABF3-E530-4E5E-916F-121198170C1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CE729BB1-43DE-4442-BD62-A2B8931A4C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D0DC8A90-6D9E-4C9E-89F1-D729CB72E8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5918617A-FB46-4FA3-9DDD-ADDAD4046537}"/>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6" name="Fußzeilenplatzhalter 5">
            <a:extLst>
              <a:ext uri="{FF2B5EF4-FFF2-40B4-BE49-F238E27FC236}">
                <a16:creationId xmlns:a16="http://schemas.microsoft.com/office/drawing/2014/main" id="{EB42F0FC-8ABC-4185-8208-A23C1F020BE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0116EF52-EA53-4509-90DA-9952A03E207E}"/>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293000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A83A56-B32A-48F9-A21E-E733B3CB3129}"/>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EB3D04D0-94F6-4B42-9F6E-A6A4764F091A}"/>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D1654B15-4D10-479F-8663-CF1C8716F167}"/>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6C2E2E84-0AF8-4693-A024-25D5B46E43D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EA36143-8660-4FCB-9373-74DD7E54138A}"/>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2171530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14450849-9AEB-4604-AAAA-531C89AD0A70}"/>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0357021B-4F8B-42EB-9CEA-7220244F726E}"/>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AE31DB0-812B-4F94-973D-3D7DD14AE9D0}"/>
              </a:ext>
            </a:extLst>
          </p:cNvPr>
          <p:cNvSpPr>
            <a:spLocks noGrp="1"/>
          </p:cNvSpPr>
          <p:nvPr>
            <p:ph type="dt" sz="half" idx="10"/>
          </p:nvPr>
        </p:nvSpPr>
        <p:spPr/>
        <p:txBody>
          <a:body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5A2F2066-C9B2-435E-A57A-F7358021823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EDE273F-172A-416F-8B7B-99FAB783783A}"/>
              </a:ext>
            </a:extLst>
          </p:cNvPr>
          <p:cNvSpPr>
            <a:spLocks noGrp="1"/>
          </p:cNvSpPr>
          <p:nvPr>
            <p:ph type="sldNum" sz="quarter" idx="12"/>
          </p:nvPr>
        </p:nvSpPr>
        <p:spPr/>
        <p:txBody>
          <a:bodyPr/>
          <a:lstStyle/>
          <a:p>
            <a:fld id="{9D6A6A48-8427-432D-B029-2B40DB927DC7}" type="slidenum">
              <a:rPr lang="de-DE" smtClean="0"/>
              <a:t>‹Nr.›</a:t>
            </a:fld>
            <a:endParaRPr lang="de-DE"/>
          </a:p>
        </p:txBody>
      </p:sp>
    </p:spTree>
    <p:extLst>
      <p:ext uri="{BB962C8B-B14F-4D97-AF65-F5344CB8AC3E}">
        <p14:creationId xmlns:p14="http://schemas.microsoft.com/office/powerpoint/2010/main" val="3657326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913CABB9-4A50-4E28-8608-759299F5C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BB730003-C56B-4DAA-971E-167A4BD0CD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A789DA1-C4AA-42FF-8D95-FD75E83C4B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B351E0-6367-4488-998C-941A84064B33}" type="datetimeFigureOut">
              <a:rPr lang="de-DE" smtClean="0"/>
              <a:t>14.04.2026</a:t>
            </a:fld>
            <a:endParaRPr lang="de-DE"/>
          </a:p>
        </p:txBody>
      </p:sp>
      <p:sp>
        <p:nvSpPr>
          <p:cNvPr id="5" name="Fußzeilenplatzhalter 4">
            <a:extLst>
              <a:ext uri="{FF2B5EF4-FFF2-40B4-BE49-F238E27FC236}">
                <a16:creationId xmlns:a16="http://schemas.microsoft.com/office/drawing/2014/main" id="{0FA5DBA4-22B3-40F6-9B0E-0B75DDD1DD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156DD885-9E73-4FB6-88BD-E2C3A7CEE1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6A6A48-8427-432D-B029-2B40DB927DC7}" type="slidenum">
              <a:rPr lang="de-DE" smtClean="0"/>
              <a:t>‹Nr.›</a:t>
            </a:fld>
            <a:endParaRPr lang="de-DE"/>
          </a:p>
        </p:txBody>
      </p:sp>
    </p:spTree>
    <p:extLst>
      <p:ext uri="{BB962C8B-B14F-4D97-AF65-F5344CB8AC3E}">
        <p14:creationId xmlns:p14="http://schemas.microsoft.com/office/powerpoint/2010/main" val="504527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3.xml"/><Relationship Id="rId7" Type="http://schemas.openxmlformats.org/officeDocument/2006/relationships/image" Target="../media/image4.jpeg"/><Relationship Id="rId2" Type="http://schemas.openxmlformats.org/officeDocument/2006/relationships/slide" Target="slide51.xml"/><Relationship Id="rId1" Type="http://schemas.openxmlformats.org/officeDocument/2006/relationships/slideLayout" Target="../slideLayouts/slideLayout2.xml"/><Relationship Id="rId6" Type="http://schemas.openxmlformats.org/officeDocument/2006/relationships/image" Target="../media/image3.jpeg"/><Relationship Id="rId11" Type="http://schemas.openxmlformats.org/officeDocument/2006/relationships/image" Target="../media/image8.jp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JPG"/></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8.svg"/><Relationship Id="rId18" Type="http://schemas.openxmlformats.org/officeDocument/2006/relationships/slide" Target="slide41.xml"/><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7.png"/><Relationship Id="rId17" Type="http://schemas.openxmlformats.org/officeDocument/2006/relationships/slide" Target="slide24.xml"/><Relationship Id="rId2" Type="http://schemas.openxmlformats.org/officeDocument/2006/relationships/notesSlide" Target="../notesSlides/notesSlide2.xml"/><Relationship Id="rId16" Type="http://schemas.openxmlformats.org/officeDocument/2006/relationships/slide" Target="slide16.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slide" Target="slide4.xml"/><Relationship Id="rId5" Type="http://schemas.openxmlformats.org/officeDocument/2006/relationships/image" Target="../media/image11.png"/><Relationship Id="rId15" Type="http://schemas.openxmlformats.org/officeDocument/2006/relationships/slide" Target="slide33.xml"/><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slide" Target="slide5.xml"/></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slide" Target="slide8.xml"/><Relationship Id="rId3" Type="http://schemas.openxmlformats.org/officeDocument/2006/relationships/slide" Target="slide9.xml"/><Relationship Id="rId7" Type="http://schemas.openxmlformats.org/officeDocument/2006/relationships/image" Target="../media/image12.svg"/><Relationship Id="rId12" Type="http://schemas.openxmlformats.org/officeDocument/2006/relationships/slide" Target="slide7.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slide" Target="slide6.xml"/><Relationship Id="rId5" Type="http://schemas.openxmlformats.org/officeDocument/2006/relationships/slide" Target="slide14.xml"/><Relationship Id="rId10" Type="http://schemas.openxmlformats.org/officeDocument/2006/relationships/image" Target="../media/image25.svg"/><Relationship Id="rId4" Type="http://schemas.openxmlformats.org/officeDocument/2006/relationships/slide" Target="slide10.xml"/><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 Target="slide5.xml"/><Relationship Id="rId7" Type="http://schemas.openxmlformats.org/officeDocument/2006/relationships/image" Target="../media/image11.png"/><Relationship Id="rId12" Type="http://schemas.openxmlformats.org/officeDocument/2006/relationships/slide" Target="slide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slide" Target="slide14.xml"/><Relationship Id="rId11" Type="http://schemas.openxmlformats.org/officeDocument/2006/relationships/image" Target="../media/image25.svg"/><Relationship Id="rId5" Type="http://schemas.openxmlformats.org/officeDocument/2006/relationships/slide" Target="slide10.xml"/><Relationship Id="rId10" Type="http://schemas.openxmlformats.org/officeDocument/2006/relationships/image" Target="../media/image24.png"/><Relationship Id="rId4" Type="http://schemas.openxmlformats.org/officeDocument/2006/relationships/slide" Target="slide9.xml"/><Relationship Id="rId9" Type="http://schemas.openxmlformats.org/officeDocument/2006/relationships/slide" Target="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 Target="slide5.xml"/><Relationship Id="rId7" Type="http://schemas.openxmlformats.org/officeDocument/2006/relationships/image" Target="../media/image11.png"/><Relationship Id="rId12" Type="http://schemas.openxmlformats.org/officeDocument/2006/relationships/slide" Target="slide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slide" Target="slide14.xml"/><Relationship Id="rId11" Type="http://schemas.openxmlformats.org/officeDocument/2006/relationships/image" Target="../media/image25.svg"/><Relationship Id="rId5" Type="http://schemas.openxmlformats.org/officeDocument/2006/relationships/slide" Target="slide10.xml"/><Relationship Id="rId10" Type="http://schemas.openxmlformats.org/officeDocument/2006/relationships/image" Target="../media/image24.png"/><Relationship Id="rId4" Type="http://schemas.openxmlformats.org/officeDocument/2006/relationships/slide" Target="slide9.xml"/><Relationship Id="rId9" Type="http://schemas.openxmlformats.org/officeDocument/2006/relationships/slide" Target="slide3.xml"/></Relationships>
</file>

<file path=ppt/slides/_rels/slide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 Target="slide5.xml"/><Relationship Id="rId7" Type="http://schemas.openxmlformats.org/officeDocument/2006/relationships/image" Target="../media/image11.png"/><Relationship Id="rId12" Type="http://schemas.openxmlformats.org/officeDocument/2006/relationships/slide" Target="slide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slide" Target="slide14.xml"/><Relationship Id="rId11" Type="http://schemas.openxmlformats.org/officeDocument/2006/relationships/image" Target="../media/image25.svg"/><Relationship Id="rId5" Type="http://schemas.openxmlformats.org/officeDocument/2006/relationships/slide" Target="slide10.xml"/><Relationship Id="rId10" Type="http://schemas.openxmlformats.org/officeDocument/2006/relationships/image" Target="../media/image24.png"/><Relationship Id="rId4" Type="http://schemas.openxmlformats.org/officeDocument/2006/relationships/slide" Target="slide9.xml"/><Relationship Id="rId9" Type="http://schemas.openxmlformats.org/officeDocument/2006/relationships/slide" Target="slide3.xml"/></Relationships>
</file>

<file path=ppt/slides/_rels/slide9.xml.rels><?xml version="1.0" encoding="UTF-8" standalone="yes"?>
<Relationships xmlns="http://schemas.openxmlformats.org/package/2006/relationships"><Relationship Id="rId8" Type="http://schemas.openxmlformats.org/officeDocument/2006/relationships/hyperlink" Target="https://www.arbeitsagentur.de/vor-ort/sachsen-anhalt-ost" TargetMode="External"/><Relationship Id="rId3" Type="http://schemas.openxmlformats.org/officeDocument/2006/relationships/hyperlink" Target="https://jbz-dessau-rosslau.de/" TargetMode="External"/><Relationship Id="rId7" Type="http://schemas.openxmlformats.org/officeDocument/2006/relationships/hyperlink" Target="https://www.arbeitsagentur.de/vor-ort/sachsen-anhalt-ost/jobaktiv" TargetMode="External"/><Relationship Id="rId2" Type="http://schemas.openxmlformats.org/officeDocument/2006/relationships/hyperlink" Target="https://www.arbeitsagentur.de/vor-ort/sachsen-anhalt-ost/biz-dessau-rosslau" TargetMode="External"/><Relationship Id="rId1" Type="http://schemas.openxmlformats.org/officeDocument/2006/relationships/slideLayout" Target="../slideLayouts/slideLayout2.xml"/><Relationship Id="rId6" Type="http://schemas.openxmlformats.org/officeDocument/2006/relationships/hyperlink" Target="http://www.karriere-in-dessau.de/" TargetMode="External"/><Relationship Id="rId11" Type="http://schemas.openxmlformats.org/officeDocument/2006/relationships/image" Target="../media/image27.svg"/><Relationship Id="rId5" Type="http://schemas.openxmlformats.org/officeDocument/2006/relationships/hyperlink" Target="https://www.karriere-in-dessau.de/" TargetMode="External"/><Relationship Id="rId10" Type="http://schemas.openxmlformats.org/officeDocument/2006/relationships/image" Target="../media/image26.png"/><Relationship Id="rId4" Type="http://schemas.openxmlformats.org/officeDocument/2006/relationships/hyperlink" Target="https://www.rescue.org/de/projekt/beruf-orientierung/dabei" TargetMode="External"/><Relationship Id="rId9" Type="http://schemas.openxmlformats.org/officeDocument/2006/relationships/slide" Target="slide5.xml"/></Relationships>
</file>

<file path=ppt/slides/_rels/slide10.xml.rels><?xml version="1.0" encoding="UTF-8" standalone="yes"?>
<Relationships xmlns="http://schemas.openxmlformats.org/package/2006/relationships"><Relationship Id="rId8" Type="http://schemas.openxmlformats.org/officeDocument/2006/relationships/hyperlink" Target="https://jbz-dessau-rosslau.de/praktikumsboerse/" TargetMode="External"/><Relationship Id="rId3" Type="http://schemas.openxmlformats.org/officeDocument/2006/relationships/hyperlink" Target="https://jbz-dessau-rosslau.de/" TargetMode="External"/><Relationship Id="rId7" Type="http://schemas.openxmlformats.org/officeDocument/2006/relationships/slide" Target="slide11.xml"/><Relationship Id="rId2" Type="http://schemas.openxmlformats.org/officeDocument/2006/relationships/hyperlink" Target="https://www.rescue.org/de/resource/flyer-zu-dabei" TargetMode="Externa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slide" Target="slide5.xml"/></Relationships>
</file>

<file path=ppt/slides/_rels/slide11.xml.rels><?xml version="1.0" encoding="UTF-8" standalone="yes"?>
<Relationships xmlns="http://schemas.openxmlformats.org/package/2006/relationships"><Relationship Id="rId3" Type="http://schemas.openxmlformats.org/officeDocument/2006/relationships/hyperlink" Target="https://www.arbeitsagentur.de/bildung/ausbildung/berufsausbildungsbeihilfe-bab" TargetMode="External"/><Relationship Id="rId7" Type="http://schemas.openxmlformats.org/officeDocument/2006/relationships/slide" Target="slide12.xml"/><Relationship Id="rId2" Type="http://schemas.openxmlformats.org/officeDocument/2006/relationships/hyperlink" Target="https://www.arbeitsagentur.de/bildung/ausbildung/berufsvorbereitende-bildungsmassnahme" TargetMode="Externa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slide" Target="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11.xml"/><Relationship Id="rId1" Type="http://schemas.openxmlformats.org/officeDocument/2006/relationships/slideLayout" Target="../slideLayouts/slideLayout2.xml"/><Relationship Id="rId5" Type="http://schemas.openxmlformats.org/officeDocument/2006/relationships/slide" Target="slide13.xml"/><Relationship Id="rId4" Type="http://schemas.openxmlformats.org/officeDocument/2006/relationships/image" Target="../media/image27.svg"/></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hyperlink" Target="https://www.halle.ihk.de/bildung/beratung/ausbildungsberatung-channel/zukunftschance-assistierte-ausbildung-zaa-channel/kammerkoordinierung-zaa-gestartet-3306396" TargetMode="External"/><Relationship Id="rId1" Type="http://schemas.openxmlformats.org/officeDocument/2006/relationships/slideLayout" Target="../slideLayouts/slideLayout2.xml"/><Relationship Id="rId6" Type="http://schemas.openxmlformats.org/officeDocument/2006/relationships/slide" Target="slide10.xml"/><Relationship Id="rId5" Type="http://schemas.openxmlformats.org/officeDocument/2006/relationships/image" Target="../media/image27.sv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hyperlink" Target="https://www.ihk.de/halle/produktmarken/aus-und-weiterbildung/ausbildungsberatung-channel/assistierte-ausbildung-flexibel-asa-flex--5367476" TargetMode="External"/><Relationship Id="rId1" Type="http://schemas.openxmlformats.org/officeDocument/2006/relationships/slideLayout" Target="../slideLayouts/slideLayout2.xml"/><Relationship Id="rId5" Type="http://schemas.openxmlformats.org/officeDocument/2006/relationships/image" Target="../media/image27.sv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hyperlink" Target="https://www.arbeitsagentur.de/datei/dok_ba013244.pdf" TargetMode="External"/><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image" Target="../media/image27.sv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10.svg"/><Relationship Id="rId3" Type="http://schemas.openxmlformats.org/officeDocument/2006/relationships/slide" Target="slide20.xml"/><Relationship Id="rId7" Type="http://schemas.openxmlformats.org/officeDocument/2006/relationships/image" Target="../media/image24.png"/><Relationship Id="rId12"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19.xml"/><Relationship Id="rId5" Type="http://schemas.openxmlformats.org/officeDocument/2006/relationships/slide" Target="slide23.xml"/><Relationship Id="rId15" Type="http://schemas.openxmlformats.org/officeDocument/2006/relationships/image" Target="../media/image14.svg"/><Relationship Id="rId10" Type="http://schemas.openxmlformats.org/officeDocument/2006/relationships/slide" Target="slide18.xml"/><Relationship Id="rId4" Type="http://schemas.openxmlformats.org/officeDocument/2006/relationships/slide" Target="slide22.xml"/><Relationship Id="rId9" Type="http://schemas.openxmlformats.org/officeDocument/2006/relationships/slide" Target="slide17.xml"/><Relationship Id="rId14"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9.png"/><Relationship Id="rId3" Type="http://schemas.openxmlformats.org/officeDocument/2006/relationships/slide" Target="slide16.xml"/><Relationship Id="rId7" Type="http://schemas.openxmlformats.org/officeDocument/2006/relationships/slide" Target="slide3.xml"/><Relationship Id="rId12" Type="http://schemas.openxmlformats.org/officeDocument/2006/relationships/slide" Target="slide19.xml"/><Relationship Id="rId2" Type="http://schemas.openxmlformats.org/officeDocument/2006/relationships/notesSlide" Target="../notesSlides/notesSlide9.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slide" Target="slide18.xml"/><Relationship Id="rId5" Type="http://schemas.openxmlformats.org/officeDocument/2006/relationships/slide" Target="slide22.xml"/><Relationship Id="rId15" Type="http://schemas.openxmlformats.org/officeDocument/2006/relationships/image" Target="../media/image13.png"/><Relationship Id="rId10" Type="http://schemas.openxmlformats.org/officeDocument/2006/relationships/slide" Target="slide17.xml"/><Relationship Id="rId4" Type="http://schemas.openxmlformats.org/officeDocument/2006/relationships/slide" Target="slide20.xml"/><Relationship Id="rId9" Type="http://schemas.openxmlformats.org/officeDocument/2006/relationships/image" Target="../media/image25.svg"/><Relationship Id="rId1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9.png"/><Relationship Id="rId3" Type="http://schemas.openxmlformats.org/officeDocument/2006/relationships/slide" Target="slide16.xml"/><Relationship Id="rId7" Type="http://schemas.openxmlformats.org/officeDocument/2006/relationships/slide" Target="slide3.xml"/><Relationship Id="rId12" Type="http://schemas.openxmlformats.org/officeDocument/2006/relationships/slide" Target="slide19.xml"/><Relationship Id="rId2" Type="http://schemas.openxmlformats.org/officeDocument/2006/relationships/notesSlide" Target="../notesSlides/notesSlide10.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slide" Target="slide18.xml"/><Relationship Id="rId5" Type="http://schemas.openxmlformats.org/officeDocument/2006/relationships/slide" Target="slide22.xml"/><Relationship Id="rId15" Type="http://schemas.openxmlformats.org/officeDocument/2006/relationships/image" Target="../media/image13.png"/><Relationship Id="rId10" Type="http://schemas.openxmlformats.org/officeDocument/2006/relationships/slide" Target="slide17.xml"/><Relationship Id="rId4" Type="http://schemas.openxmlformats.org/officeDocument/2006/relationships/slide" Target="slide20.xml"/><Relationship Id="rId9" Type="http://schemas.openxmlformats.org/officeDocument/2006/relationships/image" Target="../media/image25.svg"/><Relationship Id="rId1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9.png"/><Relationship Id="rId3" Type="http://schemas.openxmlformats.org/officeDocument/2006/relationships/slide" Target="slide16.xml"/><Relationship Id="rId7" Type="http://schemas.openxmlformats.org/officeDocument/2006/relationships/slide" Target="slide3.xml"/><Relationship Id="rId12" Type="http://schemas.openxmlformats.org/officeDocument/2006/relationships/slide" Target="slide19.xml"/><Relationship Id="rId2" Type="http://schemas.openxmlformats.org/officeDocument/2006/relationships/notesSlide" Target="../notesSlides/notesSlide11.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slide" Target="slide18.xml"/><Relationship Id="rId5" Type="http://schemas.openxmlformats.org/officeDocument/2006/relationships/slide" Target="slide22.xml"/><Relationship Id="rId15" Type="http://schemas.openxmlformats.org/officeDocument/2006/relationships/image" Target="../media/image13.png"/><Relationship Id="rId10" Type="http://schemas.openxmlformats.org/officeDocument/2006/relationships/slide" Target="slide17.xml"/><Relationship Id="rId4" Type="http://schemas.openxmlformats.org/officeDocument/2006/relationships/slide" Target="slide20.xml"/><Relationship Id="rId9" Type="http://schemas.openxmlformats.org/officeDocument/2006/relationships/image" Target="../media/image25.svg"/><Relationship Id="rId1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16.xml"/><Relationship Id="rId1" Type="http://schemas.openxmlformats.org/officeDocument/2006/relationships/slideLayout" Target="../slideLayouts/slideLayout2.xml"/><Relationship Id="rId5" Type="http://schemas.openxmlformats.org/officeDocument/2006/relationships/slide" Target="slide21.xml"/><Relationship Id="rId4" Type="http://schemas.openxmlformats.org/officeDocument/2006/relationships/image" Target="../media/image27.svg"/></Relationships>
</file>

<file path=ppt/slides/_rels/slide21.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hyperlink" Target="https://www.arbeitsagentur.de/datei/dok_ba013244.pdf" TargetMode="External"/><Relationship Id="rId1" Type="http://schemas.openxmlformats.org/officeDocument/2006/relationships/slideLayout" Target="../slideLayouts/slideLayout2.xml"/><Relationship Id="rId5" Type="http://schemas.openxmlformats.org/officeDocument/2006/relationships/image" Target="../media/image27.sv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hyperlink" Target="https://www.agsa.de/ikoe-fachstelle-interkulturelle-oeffnung-und-kompetenzentwicklung-sachsen-anhalt.html" TargetMode="External"/><Relationship Id="rId7" Type="http://schemas.openxmlformats.org/officeDocument/2006/relationships/image" Target="../media/image26.png"/><Relationship Id="rId2" Type="http://schemas.openxmlformats.org/officeDocument/2006/relationships/hyperlink" Target="https://www.weiterbildungsagentur-sachsen-anhalt.de/sachsen-anhalt" TargetMode="External"/><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hyperlink" Target="https://www.welcomecenter-sachsen-anhalt.de/" TargetMode="External"/><Relationship Id="rId4" Type="http://schemas.openxmlformats.org/officeDocument/2006/relationships/hyperlink" Target="https://www.sachsen-anhalt.netzwerk-iq.de/iq-netzwerk/landeskoordination/"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ihkbiz.de/projekte/kausa" TargetMode="External"/><Relationship Id="rId7" Type="http://schemas.openxmlformats.org/officeDocument/2006/relationships/image" Target="../media/image27.svg"/><Relationship Id="rId2" Type="http://schemas.openxmlformats.org/officeDocument/2006/relationships/hyperlink" Target="https://www.rescue.org/de/resource/flyer-zu-dabei" TargetMode="Externa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slide" Target="slide16.xml"/><Relationship Id="rId4" Type="http://schemas.openxmlformats.org/officeDocument/2006/relationships/hyperlink" Target="https://verwaltung.dessau-rosslau.de/stadt-buerger/buergerservice/auslaenderbehoerde.html"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16.svg"/><Relationship Id="rId3" Type="http://schemas.openxmlformats.org/officeDocument/2006/relationships/slide" Target="slide28.xml"/><Relationship Id="rId7" Type="http://schemas.openxmlformats.org/officeDocument/2006/relationships/image" Target="../media/image24.png"/><Relationship Id="rId12"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27.xml"/><Relationship Id="rId5" Type="http://schemas.openxmlformats.org/officeDocument/2006/relationships/slide" Target="slide31.xml"/><Relationship Id="rId10" Type="http://schemas.openxmlformats.org/officeDocument/2006/relationships/slide" Target="slide26.xml"/><Relationship Id="rId4" Type="http://schemas.openxmlformats.org/officeDocument/2006/relationships/slide" Target="slide29.xml"/><Relationship Id="rId9" Type="http://schemas.openxmlformats.org/officeDocument/2006/relationships/slide" Target="slide25.xml"/></Relationships>
</file>

<file path=ppt/slides/_rels/slide2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15.png"/><Relationship Id="rId3" Type="http://schemas.openxmlformats.org/officeDocument/2006/relationships/slide" Target="slide24.xml"/><Relationship Id="rId7" Type="http://schemas.openxmlformats.org/officeDocument/2006/relationships/slide" Target="slide3.xml"/><Relationship Id="rId12" Type="http://schemas.openxmlformats.org/officeDocument/2006/relationships/slide" Target="slide2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slide" Target="slide31.xml"/><Relationship Id="rId11" Type="http://schemas.openxmlformats.org/officeDocument/2006/relationships/slide" Target="slide26.xml"/><Relationship Id="rId5" Type="http://schemas.openxmlformats.org/officeDocument/2006/relationships/slide" Target="slide29.xml"/><Relationship Id="rId10" Type="http://schemas.openxmlformats.org/officeDocument/2006/relationships/slide" Target="slide25.xml"/><Relationship Id="rId4" Type="http://schemas.openxmlformats.org/officeDocument/2006/relationships/slide" Target="slide28.xml"/><Relationship Id="rId9" Type="http://schemas.openxmlformats.org/officeDocument/2006/relationships/image" Target="../media/image25.svg"/><Relationship Id="rId14" Type="http://schemas.openxmlformats.org/officeDocument/2006/relationships/image" Target="../media/image16.svg"/></Relationships>
</file>

<file path=ppt/slides/_rels/slide2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15.png"/><Relationship Id="rId3" Type="http://schemas.openxmlformats.org/officeDocument/2006/relationships/slide" Target="slide24.xml"/><Relationship Id="rId7" Type="http://schemas.openxmlformats.org/officeDocument/2006/relationships/slide" Target="slide3.xml"/><Relationship Id="rId12" Type="http://schemas.openxmlformats.org/officeDocument/2006/relationships/slide" Target="slide27.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slide" Target="slide31.xml"/><Relationship Id="rId11" Type="http://schemas.openxmlformats.org/officeDocument/2006/relationships/slide" Target="slide26.xml"/><Relationship Id="rId5" Type="http://schemas.openxmlformats.org/officeDocument/2006/relationships/slide" Target="slide29.xml"/><Relationship Id="rId10" Type="http://schemas.openxmlformats.org/officeDocument/2006/relationships/slide" Target="slide25.xml"/><Relationship Id="rId4" Type="http://schemas.openxmlformats.org/officeDocument/2006/relationships/slide" Target="slide28.xml"/><Relationship Id="rId9" Type="http://schemas.openxmlformats.org/officeDocument/2006/relationships/image" Target="../media/image25.svg"/><Relationship Id="rId14" Type="http://schemas.openxmlformats.org/officeDocument/2006/relationships/image" Target="../media/image16.svg"/></Relationships>
</file>

<file path=ppt/slides/_rels/slide2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15.png"/><Relationship Id="rId3" Type="http://schemas.openxmlformats.org/officeDocument/2006/relationships/slide" Target="slide24.xml"/><Relationship Id="rId7" Type="http://schemas.openxmlformats.org/officeDocument/2006/relationships/slide" Target="slide3.xml"/><Relationship Id="rId12" Type="http://schemas.openxmlformats.org/officeDocument/2006/relationships/slide" Target="slide27.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slide" Target="slide31.xml"/><Relationship Id="rId11" Type="http://schemas.openxmlformats.org/officeDocument/2006/relationships/slide" Target="slide26.xml"/><Relationship Id="rId5" Type="http://schemas.openxmlformats.org/officeDocument/2006/relationships/slide" Target="slide29.xml"/><Relationship Id="rId10" Type="http://schemas.openxmlformats.org/officeDocument/2006/relationships/slide" Target="slide25.xml"/><Relationship Id="rId4" Type="http://schemas.openxmlformats.org/officeDocument/2006/relationships/slide" Target="slide28.xml"/><Relationship Id="rId9" Type="http://schemas.openxmlformats.org/officeDocument/2006/relationships/image" Target="../media/image25.svg"/><Relationship Id="rId14" Type="http://schemas.openxmlformats.org/officeDocument/2006/relationships/image" Target="../media/image16.sv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24.xml"/><Relationship Id="rId1" Type="http://schemas.openxmlformats.org/officeDocument/2006/relationships/slideLayout" Target="../slideLayouts/slideLayout2.xml"/><Relationship Id="rId5" Type="http://schemas.openxmlformats.org/officeDocument/2006/relationships/slide" Target="slide32.xml"/><Relationship Id="rId4" Type="http://schemas.openxmlformats.org/officeDocument/2006/relationships/image" Target="../media/image27.svg"/></Relationships>
</file>

<file path=ppt/slides/_rels/slide29.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hyperlink" Target="https://www.hwkhalle.de/fuer-ausbildungsbetriebe/" TargetMode="External"/><Relationship Id="rId7" Type="http://schemas.openxmlformats.org/officeDocument/2006/relationships/image" Target="../media/image26.png"/><Relationship Id="rId2" Type="http://schemas.openxmlformats.org/officeDocument/2006/relationships/hyperlink" Target="https://www.ihkbiz.de/projekte/kausa" TargetMode="Externa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hyperlink" Target="https://www.grone.de/bildungsangebote/detail/angebot/zukunftschance-assistierte-ausbildung-zaa-2306/" TargetMode="External"/><Relationship Id="rId4" Type="http://schemas.openxmlformats.org/officeDocument/2006/relationships/hyperlink" Target="https://www.ihk.de/halle/produktmarken/aus-und-weiterbildung/ausbildungsberatung-channel/assistierte-ausbildung-flexibel-asa-flex--5367476" TargetMode="External"/><Relationship Id="rId9" Type="http://schemas.openxmlformats.org/officeDocument/2006/relationships/slide" Target="slide30.xml"/></Relationships>
</file>

<file path=ppt/slides/_rels/slide30.xml.rels><?xml version="1.0" encoding="UTF-8" standalone="yes"?>
<Relationships xmlns="http://schemas.openxmlformats.org/package/2006/relationships"><Relationship Id="rId3" Type="http://schemas.openxmlformats.org/officeDocument/2006/relationships/hyperlink" Target="https://www.arbeitsagentur.de/bildung/ausbildung/berufsausbildungsbeihilfe-bab" TargetMode="External"/><Relationship Id="rId2" Type="http://schemas.openxmlformats.org/officeDocument/2006/relationships/hyperlink" Target="https://www.arbeitsagentur.de/vor-ort/sachsen-anhalt-ost/ausbildungundstudium/ausbildung" TargetMode="Externa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slide" Target="slide29.xml"/></Relationships>
</file>

<file path=ppt/slides/_rels/slide31.xml.rels><?xml version="1.0" encoding="UTF-8" standalone="yes"?>
<Relationships xmlns="http://schemas.openxmlformats.org/package/2006/relationships"><Relationship Id="rId3" Type="http://schemas.openxmlformats.org/officeDocument/2006/relationships/hyperlink" Target="https://www.ihk.de/halle/produktmarken/aus-und-weiterbildung/ausbildungsberatung-channel/assistierte-ausbildung-flexibel-asa-flex--5367476" TargetMode="External"/><Relationship Id="rId2" Type="http://schemas.openxmlformats.org/officeDocument/2006/relationships/hyperlink" Target="https://www.hwkhalle.de/fuer-ausbildungsbetriebe/" TargetMode="Externa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slide" Target="slide24.xml"/></Relationships>
</file>

<file path=ppt/slides/_rels/slide3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s://www.bamf.de/DE/Themen/Integration/ZugewanderteTeilnehmende/Integrationskurse/integrationskurse-node.html" TargetMode="External"/><Relationship Id="rId7" Type="http://schemas.openxmlformats.org/officeDocument/2006/relationships/image" Target="../media/image27.svg"/><Relationship Id="rId2" Type="http://schemas.openxmlformats.org/officeDocument/2006/relationships/hyperlink" Target="https://www.bamf.de/SharedDocs/Anlagen/DE/Integration/Integrationskurse/Kurstraeger/ListeKurstraeger/liste-der-zugelassenen-kurstraeger-xlsx.html?nn=282388" TargetMode="External"/><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hyperlink" Target="https://web.arbeitsagentur.de/sprachfoerderung/suche/berufssprachkurse?ort=Dessau-Ro%C3%9Flau_12.2469_51.8606&amp;umkreis=10&amp;seite=0" TargetMode="External"/><Relationship Id="rId5" Type="http://schemas.openxmlformats.org/officeDocument/2006/relationships/slide" Target="slide28.xml"/><Relationship Id="rId10" Type="http://schemas.openxmlformats.org/officeDocument/2006/relationships/hyperlink" Target="https://bamf-navi.bamf.de/de/Themen/Integrationskurse/?coord=722509.5747971" TargetMode="External"/><Relationship Id="rId4" Type="http://schemas.openxmlformats.org/officeDocument/2006/relationships/hyperlink" Target="https://www.bamf.de/DE/Themen/Integration/ZugewanderteTeilnehmende/DeutschBeruf/deutsch-beruf.html?nn=282656" TargetMode="External"/><Relationship Id="rId9" Type="http://schemas.openxmlformats.org/officeDocument/2006/relationships/image" Target="../media/image29.svg"/></Relationships>
</file>

<file path=ppt/slides/_rels/slide33.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slide" Target="slide36.xml"/><Relationship Id="rId3" Type="http://schemas.openxmlformats.org/officeDocument/2006/relationships/slide" Target="slide37.xml"/><Relationship Id="rId7" Type="http://schemas.openxmlformats.org/officeDocument/2006/relationships/image" Target="../media/image12.svg"/><Relationship Id="rId12" Type="http://schemas.openxmlformats.org/officeDocument/2006/relationships/slide" Target="slide3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slide" Target="slide34.xml"/><Relationship Id="rId5" Type="http://schemas.openxmlformats.org/officeDocument/2006/relationships/slide" Target="slide40.xml"/><Relationship Id="rId10" Type="http://schemas.openxmlformats.org/officeDocument/2006/relationships/image" Target="../media/image25.svg"/><Relationship Id="rId4" Type="http://schemas.openxmlformats.org/officeDocument/2006/relationships/slide" Target="slide38.xml"/><Relationship Id="rId9"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slide" Target="slide35.xml"/><Relationship Id="rId3" Type="http://schemas.openxmlformats.org/officeDocument/2006/relationships/slide" Target="slide33.xml"/><Relationship Id="rId7" Type="http://schemas.openxmlformats.org/officeDocument/2006/relationships/image" Target="../media/image11.png"/><Relationship Id="rId12" Type="http://schemas.openxmlformats.org/officeDocument/2006/relationships/slide" Target="slide3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slide" Target="slide40.xml"/><Relationship Id="rId11" Type="http://schemas.openxmlformats.org/officeDocument/2006/relationships/image" Target="../media/image25.svg"/><Relationship Id="rId5" Type="http://schemas.openxmlformats.org/officeDocument/2006/relationships/slide" Target="slide38.xml"/><Relationship Id="rId10" Type="http://schemas.openxmlformats.org/officeDocument/2006/relationships/image" Target="../media/image24.png"/><Relationship Id="rId4" Type="http://schemas.openxmlformats.org/officeDocument/2006/relationships/slide" Target="slide37.xml"/><Relationship Id="rId9" Type="http://schemas.openxmlformats.org/officeDocument/2006/relationships/slide" Target="slide3.xml"/><Relationship Id="rId14" Type="http://schemas.openxmlformats.org/officeDocument/2006/relationships/slide" Target="slide36.xml"/></Relationships>
</file>

<file path=ppt/slides/_rels/slide35.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slide" Target="slide35.xml"/><Relationship Id="rId3" Type="http://schemas.openxmlformats.org/officeDocument/2006/relationships/slide" Target="slide33.xml"/><Relationship Id="rId7" Type="http://schemas.openxmlformats.org/officeDocument/2006/relationships/image" Target="../media/image11.png"/><Relationship Id="rId12" Type="http://schemas.openxmlformats.org/officeDocument/2006/relationships/slide" Target="slide3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slide" Target="slide40.xml"/><Relationship Id="rId11" Type="http://schemas.openxmlformats.org/officeDocument/2006/relationships/image" Target="../media/image25.svg"/><Relationship Id="rId5" Type="http://schemas.openxmlformats.org/officeDocument/2006/relationships/slide" Target="slide38.xml"/><Relationship Id="rId10" Type="http://schemas.openxmlformats.org/officeDocument/2006/relationships/image" Target="../media/image24.png"/><Relationship Id="rId4" Type="http://schemas.openxmlformats.org/officeDocument/2006/relationships/slide" Target="slide37.xml"/><Relationship Id="rId9" Type="http://schemas.openxmlformats.org/officeDocument/2006/relationships/slide" Target="slide3.xml"/><Relationship Id="rId14" Type="http://schemas.openxmlformats.org/officeDocument/2006/relationships/slide" Target="slide36.xml"/></Relationships>
</file>

<file path=ppt/slides/_rels/slide36.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slide" Target="slide35.xml"/><Relationship Id="rId3" Type="http://schemas.openxmlformats.org/officeDocument/2006/relationships/slide" Target="slide33.xml"/><Relationship Id="rId7" Type="http://schemas.openxmlformats.org/officeDocument/2006/relationships/image" Target="../media/image11.png"/><Relationship Id="rId12" Type="http://schemas.openxmlformats.org/officeDocument/2006/relationships/slide" Target="slide3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slide" Target="slide40.xml"/><Relationship Id="rId11" Type="http://schemas.openxmlformats.org/officeDocument/2006/relationships/image" Target="../media/image25.svg"/><Relationship Id="rId5" Type="http://schemas.openxmlformats.org/officeDocument/2006/relationships/slide" Target="slide38.xml"/><Relationship Id="rId10" Type="http://schemas.openxmlformats.org/officeDocument/2006/relationships/image" Target="../media/image24.png"/><Relationship Id="rId4" Type="http://schemas.openxmlformats.org/officeDocument/2006/relationships/slide" Target="slide37.xml"/><Relationship Id="rId9" Type="http://schemas.openxmlformats.org/officeDocument/2006/relationships/slide" Target="slide3.xml"/><Relationship Id="rId14" Type="http://schemas.openxmlformats.org/officeDocument/2006/relationships/slide" Target="slide36.xml"/></Relationships>
</file>

<file path=ppt/slides/_rels/slide37.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hyperlink" Target="https://www.welcomecenter-sachsen-anhalt.de/ansprechpartner" TargetMode="External"/><Relationship Id="rId7" Type="http://schemas.openxmlformats.org/officeDocument/2006/relationships/image" Target="../media/image26.png"/><Relationship Id="rId2" Type="http://schemas.openxmlformats.org/officeDocument/2006/relationships/hyperlink" Target="https://www.hs-anhalt.de/international/alles-zum-aufenthalt/finanzierung-und-arbeiten/arbeiten-und-praktika/fuer-studierende.html" TargetMode="External"/><Relationship Id="rId1" Type="http://schemas.openxmlformats.org/officeDocument/2006/relationships/slideLayout" Target="../slideLayouts/slideLayout2.xml"/><Relationship Id="rId6" Type="http://schemas.openxmlformats.org/officeDocument/2006/relationships/slide" Target="slide33.xml"/><Relationship Id="rId5" Type="http://schemas.openxmlformats.org/officeDocument/2006/relationships/hyperlink" Target="https://jobboerse.arbeitsagentur.de/prod/vamJB/startseite.html?aa=1&amp;m=1&amp;kgr=as&amp;vorschlagsfunktionaktiv=true" TargetMode="External"/><Relationship Id="rId4" Type="http://schemas.openxmlformats.org/officeDocument/2006/relationships/hyperlink" Target="https://www.fachkraft-im-fokus.de/stellen-und-fachkraefteboerse/" TargetMode="External"/><Relationship Id="rId9" Type="http://schemas.openxmlformats.org/officeDocument/2006/relationships/slide" Target="slide40.xml"/></Relationships>
</file>

<file path=ppt/slides/_rels/slide38.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hyperlink" Target="https://www.ihkbiz.de/projekte/kausa" TargetMode="External"/><Relationship Id="rId7" Type="http://schemas.openxmlformats.org/officeDocument/2006/relationships/image" Target="../media/image26.png"/><Relationship Id="rId2" Type="http://schemas.openxmlformats.org/officeDocument/2006/relationships/hyperlink" Target="https://www.rescue.org/de/resource/flyer-zu-dabei" TargetMode="External"/><Relationship Id="rId1" Type="http://schemas.openxmlformats.org/officeDocument/2006/relationships/slideLayout" Target="../slideLayouts/slideLayout2.xml"/><Relationship Id="rId6" Type="http://schemas.openxmlformats.org/officeDocument/2006/relationships/slide" Target="slide33.xml"/><Relationship Id="rId5" Type="http://schemas.openxmlformats.org/officeDocument/2006/relationships/hyperlink" Target="https://www.ihk.de/halle/produktmarken/aus-und-weiterbildung/ausbildungsberatung-channel/assistierte-ausbildung-flexibel-asa-flex--5367476" TargetMode="External"/><Relationship Id="rId4" Type="http://schemas.openxmlformats.org/officeDocument/2006/relationships/hyperlink" Target="https://www.hwkhalle.de/fuer-ausbildungsbetriebe/" TargetMode="External"/><Relationship Id="rId9" Type="http://schemas.openxmlformats.org/officeDocument/2006/relationships/slide" Target="slide39.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38.xml"/><Relationship Id="rId1" Type="http://schemas.openxmlformats.org/officeDocument/2006/relationships/slideLayout" Target="../slideLayouts/slideLayout2.xml"/><Relationship Id="rId5" Type="http://schemas.openxmlformats.org/officeDocument/2006/relationships/slide" Target="slide43.xml"/><Relationship Id="rId4" Type="http://schemas.openxmlformats.org/officeDocument/2006/relationships/image" Target="../media/image27.svg"/></Relationships>
</file>

<file path=ppt/slides/_rels/slide40.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hyperlink" Target="https://www.stejh.de/arbeitsfelder/migrationsarbeit" TargetMode="External"/><Relationship Id="rId7" Type="http://schemas.openxmlformats.org/officeDocument/2006/relationships/image" Target="../media/image26.png"/><Relationship Id="rId2" Type="http://schemas.openxmlformats.org/officeDocument/2006/relationships/hyperlink" Target="https://verwaltung.dessau-rosslau.de/stadt-buerger/buergerservice/auslaenderbehoerde.html" TargetMode="External"/><Relationship Id="rId1" Type="http://schemas.openxmlformats.org/officeDocument/2006/relationships/slideLayout" Target="../slideLayouts/slideLayout2.xml"/><Relationship Id="rId6" Type="http://schemas.openxmlformats.org/officeDocument/2006/relationships/slide" Target="slide33.xml"/><Relationship Id="rId5" Type="http://schemas.openxmlformats.org/officeDocument/2006/relationships/hyperlink" Target="https://www.caritas-magdeburg.de/unsere-hilfe-beratung/caritas-vor-ort/dekanate-im-bistum-magdeburg/dekanat-dessau/dessau/beratungsstellen-dessau/beratungsstellen-dessau" TargetMode="External"/><Relationship Id="rId4" Type="http://schemas.openxmlformats.org/officeDocument/2006/relationships/hyperlink" Target="https://awo-spi.de/projekt/migrationsberatung-fuer-erwachsene-zugewanderte/" TargetMode="External"/></Relationships>
</file>

<file path=ppt/slides/_rels/slide41.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image" Target="../media/image16.svg"/><Relationship Id="rId3" Type="http://schemas.openxmlformats.org/officeDocument/2006/relationships/slide" Target="slide47.xml"/><Relationship Id="rId7" Type="http://schemas.openxmlformats.org/officeDocument/2006/relationships/slide" Target="slide45.xml"/><Relationship Id="rId12"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slide" Target="slide44.xml"/><Relationship Id="rId5" Type="http://schemas.openxmlformats.org/officeDocument/2006/relationships/image" Target="../media/image24.png"/><Relationship Id="rId10" Type="http://schemas.openxmlformats.org/officeDocument/2006/relationships/slide" Target="slide48.xml"/><Relationship Id="rId4" Type="http://schemas.openxmlformats.org/officeDocument/2006/relationships/slide" Target="slide3.xml"/><Relationship Id="rId9" Type="http://schemas.openxmlformats.org/officeDocument/2006/relationships/slide" Target="slide43.xml"/></Relationships>
</file>

<file path=ppt/slides/_rels/slide42.xml.rels><?xml version="1.0" encoding="UTF-8" standalone="yes"?>
<Relationships xmlns="http://schemas.openxmlformats.org/package/2006/relationships"><Relationship Id="rId8" Type="http://schemas.openxmlformats.org/officeDocument/2006/relationships/slide" Target="slide45.xml"/><Relationship Id="rId13" Type="http://schemas.openxmlformats.org/officeDocument/2006/relationships/image" Target="../media/image15.png"/><Relationship Id="rId3" Type="http://schemas.openxmlformats.org/officeDocument/2006/relationships/slide" Target="slide41.xml"/><Relationship Id="rId7" Type="http://schemas.openxmlformats.org/officeDocument/2006/relationships/image" Target="../media/image25.svg"/><Relationship Id="rId12" Type="http://schemas.openxmlformats.org/officeDocument/2006/relationships/slide" Target="slide44.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slide" Target="slide48.xml"/><Relationship Id="rId5" Type="http://schemas.openxmlformats.org/officeDocument/2006/relationships/slide" Target="slide3.xml"/><Relationship Id="rId10" Type="http://schemas.openxmlformats.org/officeDocument/2006/relationships/slide" Target="slide43.xml"/><Relationship Id="rId4" Type="http://schemas.openxmlformats.org/officeDocument/2006/relationships/slide" Target="slide47.xml"/><Relationship Id="rId9" Type="http://schemas.openxmlformats.org/officeDocument/2006/relationships/slide" Target="slide42.xml"/><Relationship Id="rId14" Type="http://schemas.openxmlformats.org/officeDocument/2006/relationships/image" Target="../media/image16.svg"/></Relationships>
</file>

<file path=ppt/slides/_rels/slide43.xml.rels><?xml version="1.0" encoding="UTF-8" standalone="yes"?>
<Relationships xmlns="http://schemas.openxmlformats.org/package/2006/relationships"><Relationship Id="rId8" Type="http://schemas.openxmlformats.org/officeDocument/2006/relationships/slide" Target="slide45.xml"/><Relationship Id="rId13" Type="http://schemas.openxmlformats.org/officeDocument/2006/relationships/image" Target="../media/image15.png"/><Relationship Id="rId3" Type="http://schemas.openxmlformats.org/officeDocument/2006/relationships/slide" Target="slide41.xml"/><Relationship Id="rId7" Type="http://schemas.openxmlformats.org/officeDocument/2006/relationships/image" Target="../media/image25.svg"/><Relationship Id="rId12" Type="http://schemas.openxmlformats.org/officeDocument/2006/relationships/slide" Target="slide44.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slide" Target="slide48.xml"/><Relationship Id="rId5" Type="http://schemas.openxmlformats.org/officeDocument/2006/relationships/slide" Target="slide3.xml"/><Relationship Id="rId10" Type="http://schemas.openxmlformats.org/officeDocument/2006/relationships/slide" Target="slide43.xml"/><Relationship Id="rId4" Type="http://schemas.openxmlformats.org/officeDocument/2006/relationships/slide" Target="slide47.xml"/><Relationship Id="rId9" Type="http://schemas.openxmlformats.org/officeDocument/2006/relationships/slide" Target="slide42.xml"/><Relationship Id="rId14" Type="http://schemas.openxmlformats.org/officeDocument/2006/relationships/image" Target="../media/image16.svg"/></Relationships>
</file>

<file path=ppt/slides/_rels/slide4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15.png"/><Relationship Id="rId3" Type="http://schemas.openxmlformats.org/officeDocument/2006/relationships/slide" Target="slide41.xml"/><Relationship Id="rId7" Type="http://schemas.openxmlformats.org/officeDocument/2006/relationships/slide" Target="slide3.xml"/><Relationship Id="rId12" Type="http://schemas.openxmlformats.org/officeDocument/2006/relationships/slide" Target="slide44.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slide" Target="slide48.xml"/><Relationship Id="rId11" Type="http://schemas.openxmlformats.org/officeDocument/2006/relationships/slide" Target="slide43.xml"/><Relationship Id="rId5" Type="http://schemas.openxmlformats.org/officeDocument/2006/relationships/slide" Target="slide47.xml"/><Relationship Id="rId10" Type="http://schemas.openxmlformats.org/officeDocument/2006/relationships/slide" Target="slide42.xml"/><Relationship Id="rId4" Type="http://schemas.openxmlformats.org/officeDocument/2006/relationships/slide" Target="slide45.xml"/><Relationship Id="rId9" Type="http://schemas.openxmlformats.org/officeDocument/2006/relationships/image" Target="../media/image25.svg"/><Relationship Id="rId14" Type="http://schemas.openxmlformats.org/officeDocument/2006/relationships/image" Target="../media/image16.svg"/></Relationships>
</file>

<file path=ppt/slides/_rels/slide45.xml.rels><?xml version="1.0" encoding="UTF-8" standalone="yes"?>
<Relationships xmlns="http://schemas.openxmlformats.org/package/2006/relationships"><Relationship Id="rId3" Type="http://schemas.openxmlformats.org/officeDocument/2006/relationships/hyperlink" Target="https://www.fachkraft-im-fokus.de/" TargetMode="External"/><Relationship Id="rId7" Type="http://schemas.openxmlformats.org/officeDocument/2006/relationships/slide" Target="slide50.xml"/><Relationship Id="rId2" Type="http://schemas.openxmlformats.org/officeDocument/2006/relationships/hyperlink" Target="https://www.weiterbildungsagentur-sachsen-anhalt.de/sachsen-anhalt" TargetMode="Externa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slide" Target="slide41.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45.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47.xml.rels><?xml version="1.0" encoding="UTF-8" standalone="yes"?>
<Relationships xmlns="http://schemas.openxmlformats.org/package/2006/relationships"><Relationship Id="rId8" Type="http://schemas.openxmlformats.org/officeDocument/2006/relationships/hyperlink" Target="https://www.welcomecenter-sachsen-anhalt.de/" TargetMode="External"/><Relationship Id="rId3" Type="http://schemas.openxmlformats.org/officeDocument/2006/relationships/image" Target="../media/image26.png"/><Relationship Id="rId7" Type="http://schemas.openxmlformats.org/officeDocument/2006/relationships/hyperlink" Target="https://www.sachsen-anhalt.netzwerk-iq.de/iq-netzwerk/landeskoordination/" TargetMode="External"/><Relationship Id="rId2" Type="http://schemas.openxmlformats.org/officeDocument/2006/relationships/slide" Target="slide41.xml"/><Relationship Id="rId1" Type="http://schemas.openxmlformats.org/officeDocument/2006/relationships/slideLayout" Target="../slideLayouts/slideLayout2.xml"/><Relationship Id="rId6" Type="http://schemas.openxmlformats.org/officeDocument/2006/relationships/hyperlink" Target="https://www.agsa.de/ikoe-fachstelle-interkulturelle-oeffnung-und-kompetenzentwicklung-sachsen-anhalt.html" TargetMode="External"/><Relationship Id="rId5" Type="http://schemas.openxmlformats.org/officeDocument/2006/relationships/hyperlink" Target="https://www.weiterbildungsagentur-sachsen-anhalt.de/sachsen-anhalt" TargetMode="External"/><Relationship Id="rId4" Type="http://schemas.openxmlformats.org/officeDocument/2006/relationships/image" Target="../media/image27.svg"/></Relationships>
</file>

<file path=ppt/slides/_rels/slide48.xml.rels><?xml version="1.0" encoding="UTF-8" standalone="yes"?>
<Relationships xmlns="http://schemas.openxmlformats.org/package/2006/relationships"><Relationship Id="rId8" Type="http://schemas.openxmlformats.org/officeDocument/2006/relationships/slide" Target="slide49.xml"/><Relationship Id="rId3" Type="http://schemas.openxmlformats.org/officeDocument/2006/relationships/image" Target="../media/image26.png"/><Relationship Id="rId7" Type="http://schemas.openxmlformats.org/officeDocument/2006/relationships/hyperlink" Target="tel:0800%2056%20007%2057" TargetMode="External"/><Relationship Id="rId2" Type="http://schemas.openxmlformats.org/officeDocument/2006/relationships/slide" Target="slide41.xml"/><Relationship Id="rId1" Type="http://schemas.openxmlformats.org/officeDocument/2006/relationships/slideLayout" Target="../slideLayouts/slideLayout2.xml"/><Relationship Id="rId6" Type="http://schemas.openxmlformats.org/officeDocument/2006/relationships/hyperlink" Target="https://www.ib-sachsen-anhalt.de/privatpersonen/weiterbilden/weiterbildung-individuell" TargetMode="External"/><Relationship Id="rId5" Type="http://schemas.openxmlformats.org/officeDocument/2006/relationships/hyperlink" Target="https://www.fachkraft-im-fokus.de/" TargetMode="External"/><Relationship Id="rId4" Type="http://schemas.openxmlformats.org/officeDocument/2006/relationships/image" Target="../media/image27.svg"/></Relationships>
</file>

<file path=ppt/slides/_rels/slide49.xml.rels><?xml version="1.0" encoding="UTF-8" standalone="yes"?>
<Relationships xmlns="http://schemas.openxmlformats.org/package/2006/relationships"><Relationship Id="rId8" Type="http://schemas.openxmlformats.org/officeDocument/2006/relationships/hyperlink" Target="https://www.arbeitsagentur.de/karriere-und-weiterbildung/foerderung-berufliche-weiterbildung" TargetMode="External"/><Relationship Id="rId3" Type="http://schemas.openxmlformats.org/officeDocument/2006/relationships/image" Target="../media/image26.png"/><Relationship Id="rId7" Type="http://schemas.openxmlformats.org/officeDocument/2006/relationships/hyperlink" Target="https://www.ib-sachsen-anhalt.de/privatpersonen/weiterbilden/weiterbildung-direkt" TargetMode="External"/><Relationship Id="rId2" Type="http://schemas.openxmlformats.org/officeDocument/2006/relationships/slide" Target="slide48.xml"/><Relationship Id="rId1" Type="http://schemas.openxmlformats.org/officeDocument/2006/relationships/slideLayout" Target="../slideLayouts/slideLayout2.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 Id="rId9" Type="http://schemas.openxmlformats.org/officeDocument/2006/relationships/hyperlink" Target="https://www.arbeitsagentur.de/datei/Merkblatt-6-Weiterbildung_ba015381.pdf"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www.bamf.de/DE/Themen/Integration/ZugewanderteTeilnehmende/Integrationskurse/integrationskurse-node.html" TargetMode="External"/><Relationship Id="rId3" Type="http://schemas.openxmlformats.org/officeDocument/2006/relationships/image" Target="../media/image26.png"/><Relationship Id="rId7" Type="http://schemas.openxmlformats.org/officeDocument/2006/relationships/hyperlink" Target="https://www.bamf.de/SharedDocs/Anlagen/DE/Integration/Integrationskurse/Kurstraeger/ListeKurstraeger/liste-der-zugelassenen-kurstraeger-xls.html?nn=282388" TargetMode="External"/><Relationship Id="rId2" Type="http://schemas.openxmlformats.org/officeDocument/2006/relationships/slide" Target="slide45.xml"/><Relationship Id="rId1" Type="http://schemas.openxmlformats.org/officeDocument/2006/relationships/slideLayout" Target="../slideLayouts/slideLayout2.xml"/><Relationship Id="rId6" Type="http://schemas.openxmlformats.org/officeDocument/2006/relationships/image" Target="../media/image29.svg"/><Relationship Id="rId11" Type="http://schemas.openxmlformats.org/officeDocument/2006/relationships/hyperlink" Target="https://web.arbeitsagentur.de/sprachfoerderung/suche/berufssprachkurse?ort=Dessau-Ro%C3%9Flau_12.2469_51.8606&amp;umkreis=10&amp;seite=0" TargetMode="External"/><Relationship Id="rId5" Type="http://schemas.openxmlformats.org/officeDocument/2006/relationships/image" Target="../media/image28.png"/><Relationship Id="rId10" Type="http://schemas.openxmlformats.org/officeDocument/2006/relationships/hyperlink" Target="https://bamf-navi.bamf.de/de/Themen/Integrationskurse/?coord=722509.5747971" TargetMode="External"/><Relationship Id="rId4" Type="http://schemas.openxmlformats.org/officeDocument/2006/relationships/image" Target="../media/image27.svg"/><Relationship Id="rId9" Type="http://schemas.openxmlformats.org/officeDocument/2006/relationships/hyperlink" Target="https://www.bamf.de/DE/Themen/Integration/ZugewanderteTeilnehmende/DeutschBeruf/deutsch-beruf.html?nn=282656"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s://www.hwkhalle.de/existenzgruendung-hwk/" TargetMode="External"/><Relationship Id="rId3" Type="http://schemas.openxmlformats.org/officeDocument/2006/relationships/image" Target="../media/image26.png"/><Relationship Id="rId7" Type="http://schemas.openxmlformats.org/officeDocument/2006/relationships/hyperlink" Target="https://www.ihk.de/halle/ihr-unternehmen-unsere-serviceangebote/existenzgruendung" TargetMode="Externa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hyperlink" Target="https://www.hs-anhalt.de/hochschule-anhalt/einrichtungen/forschungs-transfer-und-gruenderzentrum/gruendungsservice.html" TargetMode="External"/><Relationship Id="rId5" Type="http://schemas.openxmlformats.org/officeDocument/2006/relationships/hyperlink" Target="https://wirtschaft.dessau-rosslau.de/de/service/wirtschaftsservice.html" TargetMode="External"/><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2C4BFA1-2075-4901-9E24-E41D1FDD51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5481" y="498348"/>
            <a:ext cx="9902663" cy="5861304"/>
            <a:chOff x="1155481" y="498348"/>
            <a:chExt cx="9902663" cy="5861304"/>
          </a:xfrm>
        </p:grpSpPr>
        <p:sp>
          <p:nvSpPr>
            <p:cNvPr id="9" name="Oval 5">
              <a:extLst>
                <a:ext uri="{FF2B5EF4-FFF2-40B4-BE49-F238E27FC236}">
                  <a16:creationId xmlns:a16="http://schemas.microsoft.com/office/drawing/2014/main" id="{985A7375-E3AF-4F5C-85AE-17E8832952C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55481" y="498348"/>
              <a:ext cx="5861304" cy="5861304"/>
            </a:xfrm>
            <a:prstGeom prst="ellipse">
              <a:avLst/>
            </a:prstGeom>
            <a:solidFill>
              <a:schemeClr val="accent1">
                <a:alpha val="55000"/>
              </a:schemeClr>
            </a:solidFill>
            <a:ln>
              <a:noFill/>
            </a:ln>
          </p:spPr>
        </p:sp>
        <p:sp>
          <p:nvSpPr>
            <p:cNvPr id="10" name="Oval 9">
              <a:extLst>
                <a:ext uri="{FF2B5EF4-FFF2-40B4-BE49-F238E27FC236}">
                  <a16:creationId xmlns:a16="http://schemas.microsoft.com/office/drawing/2014/main" id="{F0307F65-8304-4FA8-A841-D4D7625411B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5196840" y="498348"/>
              <a:ext cx="5861304" cy="5861304"/>
            </a:xfrm>
            <a:prstGeom prst="ellipse">
              <a:avLst/>
            </a:prstGeom>
            <a:solidFill>
              <a:schemeClr val="accent1">
                <a:alpha val="55000"/>
              </a:schemeClr>
            </a:solidFill>
            <a:ln>
              <a:noFill/>
            </a:ln>
          </p:spPr>
        </p:sp>
        <p:sp>
          <p:nvSpPr>
            <p:cNvPr id="11" name="Oval 5">
              <a:extLst>
                <a:ext uri="{FF2B5EF4-FFF2-40B4-BE49-F238E27FC236}">
                  <a16:creationId xmlns:a16="http://schemas.microsoft.com/office/drawing/2014/main" id="{C8B8394C-136F-4E05-A002-D93A5E79CD5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3165348" y="498348"/>
              <a:ext cx="5861304" cy="5861304"/>
            </a:xfrm>
            <a:prstGeom prst="ellipse">
              <a:avLst/>
            </a:prstGeom>
            <a:solidFill>
              <a:schemeClr val="accent1">
                <a:alpha val="70000"/>
              </a:schemeClr>
            </a:solidFill>
            <a:ln>
              <a:noFill/>
            </a:ln>
          </p:spPr>
        </p:sp>
      </p:grpSp>
      <p:sp>
        <p:nvSpPr>
          <p:cNvPr id="13" name="Rectangle 12">
            <a:extLst>
              <a:ext uri="{FF2B5EF4-FFF2-40B4-BE49-F238E27FC236}">
                <a16:creationId xmlns:a16="http://schemas.microsoft.com/office/drawing/2014/main" id="{053FB2EE-284F-4C87-AB3D-BBF87A9FA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14600"/>
            <a:ext cx="12192000"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el 1">
            <a:extLst>
              <a:ext uri="{FF2B5EF4-FFF2-40B4-BE49-F238E27FC236}">
                <a16:creationId xmlns:a16="http://schemas.microsoft.com/office/drawing/2014/main" id="{702A9A11-15E8-4F30-BC1A-6B708AAC53C0}"/>
              </a:ext>
            </a:extLst>
          </p:cNvPr>
          <p:cNvSpPr>
            <a:spLocks noGrp="1"/>
          </p:cNvSpPr>
          <p:nvPr>
            <p:ph type="ctrTitle"/>
          </p:nvPr>
        </p:nvSpPr>
        <p:spPr>
          <a:xfrm>
            <a:off x="1524000" y="2776538"/>
            <a:ext cx="9144000" cy="1381188"/>
          </a:xfrm>
        </p:spPr>
        <p:txBody>
          <a:bodyPr anchor="ctr">
            <a:normAutofit fontScale="90000"/>
          </a:bodyPr>
          <a:lstStyle/>
          <a:p>
            <a:r>
              <a:rPr lang="de-DE" sz="4000" dirty="0">
                <a:solidFill>
                  <a:schemeClr val="bg1"/>
                </a:solidFill>
              </a:rPr>
              <a:t>Migrantinnen, Migranten und Geflüchtete</a:t>
            </a:r>
            <a:br>
              <a:rPr lang="de-DE" sz="4000" dirty="0">
                <a:solidFill>
                  <a:schemeClr val="bg1"/>
                </a:solidFill>
              </a:rPr>
            </a:br>
            <a:r>
              <a:rPr lang="de-DE" sz="4000" dirty="0">
                <a:solidFill>
                  <a:schemeClr val="bg1"/>
                </a:solidFill>
              </a:rPr>
              <a:t>für Ausbildung, Beschäftigung und Selbstständigkeit gewinnen</a:t>
            </a:r>
          </a:p>
        </p:txBody>
      </p:sp>
    </p:spTree>
    <p:extLst>
      <p:ext uri="{BB962C8B-B14F-4D97-AF65-F5344CB8AC3E}">
        <p14:creationId xmlns:p14="http://schemas.microsoft.com/office/powerpoint/2010/main" val="165592950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6087BB9B-06CB-4481-8F67-72EEC01A7179}"/>
              </a:ext>
            </a:extLst>
          </p:cNvPr>
          <p:cNvSpPr txBox="1"/>
          <p:nvPr/>
        </p:nvSpPr>
        <p:spPr>
          <a:xfrm>
            <a:off x="1088118" y="628395"/>
            <a:ext cx="9829800" cy="3416320"/>
          </a:xfrm>
          <a:prstGeom prst="rect">
            <a:avLst/>
          </a:prstGeom>
          <a:solidFill>
            <a:schemeClr val="bg1">
              <a:lumMod val="85000"/>
            </a:schemeClr>
          </a:solidFill>
        </p:spPr>
        <p:txBody>
          <a:bodyPr wrap="square" rtlCol="0">
            <a:spAutoFit/>
          </a:bodyPr>
          <a:lstStyle/>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a:p>
            <a:endParaRPr lang="de-DE" dirty="0"/>
          </a:p>
        </p:txBody>
      </p:sp>
      <p:sp>
        <p:nvSpPr>
          <p:cNvPr id="7" name="Rechteck 6">
            <a:extLst>
              <a:ext uri="{FF2B5EF4-FFF2-40B4-BE49-F238E27FC236}">
                <a16:creationId xmlns:a16="http://schemas.microsoft.com/office/drawing/2014/main" id="{2624F06D-1E6C-46A6-880D-17766FB65AB1}"/>
              </a:ext>
            </a:extLst>
          </p:cNvPr>
          <p:cNvSpPr/>
          <p:nvPr/>
        </p:nvSpPr>
        <p:spPr>
          <a:xfrm>
            <a:off x="1247775" y="638784"/>
            <a:ext cx="9463768" cy="3416320"/>
          </a:xfrm>
          <a:prstGeom prst="rect">
            <a:avLst/>
          </a:prstGeom>
        </p:spPr>
        <p:txBody>
          <a:bodyPr wrap="square">
            <a:spAutoFit/>
          </a:bodyPr>
          <a:lstStyle/>
          <a:p>
            <a:r>
              <a:rPr lang="de-DE" dirty="0"/>
              <a:t>Dies ist eine interaktive PowerPoint Präsentation. Um zu navigieren, brauchen Sie nur im </a:t>
            </a:r>
            <a:r>
              <a:rPr lang="de-DE" b="1" dirty="0"/>
              <a:t>Präsentationsmodus</a:t>
            </a:r>
            <a:r>
              <a:rPr lang="de-DE" dirty="0"/>
              <a:t> mit dem Mauszeiger auf die gewünschten Optionen oder Symbole klicken. </a:t>
            </a:r>
          </a:p>
          <a:p>
            <a:r>
              <a:rPr lang="de-DE" dirty="0"/>
              <a:t>Mit Durchklicken per Pfeiltasten ist die Funktionalität NICHT gegeben. </a:t>
            </a:r>
          </a:p>
          <a:p>
            <a:endParaRPr lang="de-DE" dirty="0"/>
          </a:p>
          <a:p>
            <a:r>
              <a:rPr lang="de-DE" dirty="0"/>
              <a:t>Auf den folgenden Folien finden Sie Ansprechpartnerinnen und Ansprechpartner sowie Hilfe zu verschiedenen Fragen rund um die Ausbildung und Beschäftigung von Migrantinnen und Migranten für Ihr Unternehmen.</a:t>
            </a:r>
          </a:p>
          <a:p>
            <a:endParaRPr lang="de-DE" dirty="0"/>
          </a:p>
          <a:p>
            <a:r>
              <a:rPr lang="de-DE" dirty="0"/>
              <a:t>Zur Unterstützung einer evtl. geplanten Selbständigkeit finden Sie </a:t>
            </a:r>
            <a:r>
              <a:rPr lang="de-DE" dirty="0">
                <a:solidFill>
                  <a:srgbClr val="FFFF00"/>
                </a:solidFill>
                <a:hlinkClick r:id="rId2" action="ppaction://hlinksldjump"/>
              </a:rPr>
              <a:t>hier</a:t>
            </a:r>
            <a:r>
              <a:rPr lang="de-DE" dirty="0">
                <a:solidFill>
                  <a:srgbClr val="FFFF00"/>
                </a:solidFill>
              </a:rPr>
              <a:t> </a:t>
            </a:r>
            <a:r>
              <a:rPr lang="de-DE" dirty="0"/>
              <a:t>wichtige Informationen.</a:t>
            </a:r>
          </a:p>
          <a:p>
            <a:endParaRPr lang="de-DE" dirty="0"/>
          </a:p>
          <a:p>
            <a:endParaRPr lang="de-DE" dirty="0"/>
          </a:p>
          <a:p>
            <a:endParaRPr lang="de-DE" dirty="0"/>
          </a:p>
        </p:txBody>
      </p:sp>
      <p:sp>
        <p:nvSpPr>
          <p:cNvPr id="10" name="Rechteck 9">
            <a:hlinkClick r:id="rId3" action="ppaction://hlinksldjump"/>
            <a:extLst>
              <a:ext uri="{FF2B5EF4-FFF2-40B4-BE49-F238E27FC236}">
                <a16:creationId xmlns:a16="http://schemas.microsoft.com/office/drawing/2014/main" id="{14052B07-FC2C-4A74-B996-8E345278AFC3}"/>
              </a:ext>
            </a:extLst>
          </p:cNvPr>
          <p:cNvSpPr/>
          <p:nvPr/>
        </p:nvSpPr>
        <p:spPr>
          <a:xfrm>
            <a:off x="9060869" y="3301338"/>
            <a:ext cx="1805049" cy="678139"/>
          </a:xfrm>
          <a:prstGeom prst="rect">
            <a:avLst/>
          </a:prstGeom>
          <a:solidFill>
            <a:schemeClr val="bg1"/>
          </a:solidFill>
          <a:ln w="76200">
            <a:solidFill>
              <a:schemeClr val="bg1">
                <a:lumMod val="85000"/>
              </a:schemeClr>
            </a:solidFill>
          </a:ln>
          <a:effectLst>
            <a:outerShdw blurRad="50800" dist="38100" dir="5400000" algn="t" rotWithShape="0">
              <a:prstClr val="black">
                <a:alpha val="40000"/>
              </a:prstClr>
            </a:outerShdw>
          </a:effectLst>
          <a:scene3d>
            <a:camera prst="orthographicFront"/>
            <a:lightRig rig="flood" dir="t"/>
          </a:scene3d>
          <a:sp3d prstMaterial="powder">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500" b="1"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weiter</a:t>
            </a:r>
          </a:p>
        </p:txBody>
      </p:sp>
      <p:pic>
        <p:nvPicPr>
          <p:cNvPr id="1524" name="Picture 5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17918" y="3265713"/>
            <a:ext cx="1127599" cy="801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1" name="Gruppieren 10"/>
          <p:cNvGrpSpPr/>
          <p:nvPr/>
        </p:nvGrpSpPr>
        <p:grpSpPr>
          <a:xfrm>
            <a:off x="3408323" y="5988151"/>
            <a:ext cx="8535718" cy="592802"/>
            <a:chOff x="1929403" y="5034620"/>
            <a:chExt cx="12692403" cy="840664"/>
          </a:xfrm>
        </p:grpSpPr>
        <p:pic>
          <p:nvPicPr>
            <p:cNvPr id="3" name="Grafik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31478" y="5034620"/>
              <a:ext cx="2350719" cy="728724"/>
            </a:xfrm>
            <a:prstGeom prst="rect">
              <a:avLst/>
            </a:prstGeom>
          </p:spPr>
        </p:pic>
        <p:pic>
          <p:nvPicPr>
            <p:cNvPr id="4" name="Grafik 3"/>
            <p:cNvPicPr>
              <a:picLocks noChangeAspect="1"/>
            </p:cNvPicPr>
            <p:nvPr/>
          </p:nvPicPr>
          <p:blipFill rotWithShape="1">
            <a:blip r:embed="rId6" cstate="print">
              <a:extLst>
                <a:ext uri="{28A0092B-C50C-407E-A947-70E740481C1C}">
                  <a14:useLocalDpi xmlns:a14="http://schemas.microsoft.com/office/drawing/2010/main" val="0"/>
                </a:ext>
              </a:extLst>
            </a:blip>
            <a:srcRect l="15756" t="25100" r="16276" b="22777"/>
            <a:stretch/>
          </p:blipFill>
          <p:spPr>
            <a:xfrm>
              <a:off x="12947327" y="5038043"/>
              <a:ext cx="1674479" cy="837241"/>
            </a:xfrm>
            <a:prstGeom prst="rect">
              <a:avLst/>
            </a:prstGeom>
          </p:spPr>
        </p:pic>
        <p:pic>
          <p:nvPicPr>
            <p:cNvPr id="2" name="Grafik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29403" y="5157075"/>
              <a:ext cx="1439270" cy="672703"/>
            </a:xfrm>
            <a:prstGeom prst="rect">
              <a:avLst/>
            </a:prstGeom>
          </p:spPr>
        </p:pic>
      </p:grpSp>
      <p:pic>
        <p:nvPicPr>
          <p:cNvPr id="5" name="Grafik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7959" y="5840318"/>
            <a:ext cx="816089" cy="656697"/>
          </a:xfrm>
          <a:prstGeom prst="rect">
            <a:avLst/>
          </a:prstGeom>
        </p:spPr>
      </p:pic>
      <p:pic>
        <p:nvPicPr>
          <p:cNvPr id="15" name="Grafik 14">
            <a:extLst>
              <a:ext uri="{FF2B5EF4-FFF2-40B4-BE49-F238E27FC236}">
                <a16:creationId xmlns:a16="http://schemas.microsoft.com/office/drawing/2014/main" id="{5AF316DC-43DF-43F4-B1C0-FF59BF206D1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05201" y="6074500"/>
            <a:ext cx="1821660" cy="574174"/>
          </a:xfrm>
          <a:prstGeom prst="rect">
            <a:avLst/>
          </a:prstGeom>
        </p:spPr>
      </p:pic>
      <p:pic>
        <p:nvPicPr>
          <p:cNvPr id="13" name="Grafik 12">
            <a:extLst>
              <a:ext uri="{FF2B5EF4-FFF2-40B4-BE49-F238E27FC236}">
                <a16:creationId xmlns:a16="http://schemas.microsoft.com/office/drawing/2014/main" id="{B03DD87C-CD45-42E3-A9DB-49439789A9FA}"/>
              </a:ext>
            </a:extLst>
          </p:cNvPr>
          <p:cNvPicPr>
            <a:picLocks noChangeAspect="1"/>
          </p:cNvPicPr>
          <p:nvPr/>
        </p:nvPicPr>
        <p:blipFill>
          <a:blip r:embed="rId10"/>
          <a:stretch>
            <a:fillRect/>
          </a:stretch>
        </p:blipFill>
        <p:spPr>
          <a:xfrm>
            <a:off x="6672079" y="5882166"/>
            <a:ext cx="2073888" cy="807184"/>
          </a:xfrm>
          <a:prstGeom prst="rect">
            <a:avLst/>
          </a:prstGeom>
        </p:spPr>
      </p:pic>
      <p:pic>
        <p:nvPicPr>
          <p:cNvPr id="9" name="Grafik 8">
            <a:extLst>
              <a:ext uri="{FF2B5EF4-FFF2-40B4-BE49-F238E27FC236}">
                <a16:creationId xmlns:a16="http://schemas.microsoft.com/office/drawing/2014/main" id="{221E9DBE-331A-41B8-BB03-E3D4730BD38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22973" y="6074500"/>
            <a:ext cx="1904783" cy="422516"/>
          </a:xfrm>
          <a:prstGeom prst="rect">
            <a:avLst/>
          </a:prstGeom>
        </p:spPr>
      </p:pic>
    </p:spTree>
    <p:extLst>
      <p:ext uri="{BB962C8B-B14F-4D97-AF65-F5344CB8AC3E}">
        <p14:creationId xmlns:p14="http://schemas.microsoft.com/office/powerpoint/2010/main" val="222580789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B6E1D8E-7644-41D4-BE52-6661F09E7A9F}"/>
              </a:ext>
            </a:extLst>
          </p:cNvPr>
          <p:cNvSpPr/>
          <p:nvPr/>
        </p:nvSpPr>
        <p:spPr>
          <a:xfrm>
            <a:off x="0" y="0"/>
            <a:ext cx="3986074" cy="5746076"/>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Rechteck 4">
            <a:extLst>
              <a:ext uri="{FF2B5EF4-FFF2-40B4-BE49-F238E27FC236}">
                <a16:creationId xmlns:a16="http://schemas.microsoft.com/office/drawing/2014/main" id="{303508BC-EB17-4DF6-B3F9-571D9A6352F3}"/>
              </a:ext>
            </a:extLst>
          </p:cNvPr>
          <p:cNvSpPr/>
          <p:nvPr/>
        </p:nvSpPr>
        <p:spPr>
          <a:xfrm>
            <a:off x="3986074" y="0"/>
            <a:ext cx="4219852" cy="5746077"/>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Rechteck 5">
            <a:extLst>
              <a:ext uri="{FF2B5EF4-FFF2-40B4-BE49-F238E27FC236}">
                <a16:creationId xmlns:a16="http://schemas.microsoft.com/office/drawing/2014/main" id="{6EE31065-49A8-4015-A8AA-2B58FCE225FF}"/>
              </a:ext>
            </a:extLst>
          </p:cNvPr>
          <p:cNvSpPr/>
          <p:nvPr/>
        </p:nvSpPr>
        <p:spPr>
          <a:xfrm>
            <a:off x="8205926" y="0"/>
            <a:ext cx="3986074" cy="5746077"/>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Grafik 7" descr="Gebäude">
            <a:extLst>
              <a:ext uri="{FF2B5EF4-FFF2-40B4-BE49-F238E27FC236}">
                <a16:creationId xmlns:a16="http://schemas.microsoft.com/office/drawing/2014/main" id="{4E1B186F-FC8F-42B7-BDEF-4D4537E09C7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43898" y="458384"/>
            <a:ext cx="1104196" cy="1104196"/>
          </a:xfrm>
          <a:prstGeom prst="rect">
            <a:avLst/>
          </a:prstGeom>
        </p:spPr>
      </p:pic>
      <p:pic>
        <p:nvPicPr>
          <p:cNvPr id="12" name="Grafik 11" descr="Callcenter">
            <a:extLst>
              <a:ext uri="{FF2B5EF4-FFF2-40B4-BE49-F238E27FC236}">
                <a16:creationId xmlns:a16="http://schemas.microsoft.com/office/drawing/2014/main" id="{E176A667-79FF-42C6-AA2F-5911F22A2A14}"/>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78240" y="468127"/>
            <a:ext cx="1094453" cy="1094453"/>
          </a:xfrm>
          <a:prstGeom prst="rect">
            <a:avLst/>
          </a:prstGeom>
        </p:spPr>
      </p:pic>
      <p:pic>
        <p:nvPicPr>
          <p:cNvPr id="14" name="Grafik 13" descr="Mann">
            <a:extLst>
              <a:ext uri="{FF2B5EF4-FFF2-40B4-BE49-F238E27FC236}">
                <a16:creationId xmlns:a16="http://schemas.microsoft.com/office/drawing/2014/main" id="{B80B49DA-0F5F-4B8E-8761-CAD4AB36CD6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447280" y="893568"/>
            <a:ext cx="669012" cy="669012"/>
          </a:xfrm>
          <a:prstGeom prst="rect">
            <a:avLst/>
          </a:prstGeom>
        </p:spPr>
      </p:pic>
      <p:pic>
        <p:nvPicPr>
          <p:cNvPr id="16" name="Grafik 15" descr="Handschlag">
            <a:extLst>
              <a:ext uri="{FF2B5EF4-FFF2-40B4-BE49-F238E27FC236}">
                <a16:creationId xmlns:a16="http://schemas.microsoft.com/office/drawing/2014/main" id="{EF29ABBF-61A4-47E4-BAC6-DFF59CB0EC63}"/>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08462" y="427662"/>
            <a:ext cx="1262790" cy="1262790"/>
          </a:xfrm>
          <a:prstGeom prst="rect">
            <a:avLst/>
          </a:prstGeom>
        </p:spPr>
      </p:pic>
      <p:sp>
        <p:nvSpPr>
          <p:cNvPr id="17" name="Textfeld 16">
            <a:extLst>
              <a:ext uri="{FF2B5EF4-FFF2-40B4-BE49-F238E27FC236}">
                <a16:creationId xmlns:a16="http://schemas.microsoft.com/office/drawing/2014/main" id="{424B6CD3-C70B-451E-A2BC-A9A1DF5D6464}"/>
              </a:ext>
            </a:extLst>
          </p:cNvPr>
          <p:cNvSpPr txBox="1"/>
          <p:nvPr/>
        </p:nvSpPr>
        <p:spPr>
          <a:xfrm>
            <a:off x="218917" y="1371798"/>
            <a:ext cx="3613098" cy="1754326"/>
          </a:xfrm>
          <a:prstGeom prst="rect">
            <a:avLst/>
          </a:prstGeom>
          <a:noFill/>
        </p:spPr>
        <p:txBody>
          <a:bodyPr wrap="square" rtlCol="0">
            <a:spAutoFit/>
          </a:bodyPr>
          <a:lstStyle/>
          <a:p>
            <a:pPr algn="ctr"/>
            <a:endParaRPr lang="de-DE" dirty="0">
              <a:solidFill>
                <a:schemeClr val="bg1"/>
              </a:solidFill>
            </a:endParaRPr>
          </a:p>
          <a:p>
            <a:pPr algn="ctr"/>
            <a:endParaRPr lang="de-DE" dirty="0">
              <a:solidFill>
                <a:schemeClr val="bg1"/>
              </a:solidFill>
            </a:endParaRPr>
          </a:p>
          <a:p>
            <a:pPr algn="ctr"/>
            <a:r>
              <a:rPr lang="de-DE" dirty="0">
                <a:solidFill>
                  <a:schemeClr val="bg1"/>
                </a:solidFill>
              </a:rPr>
              <a:t>Wie können wir geeignete Bewerber*innen mit Migrationshintergrund kennenlernen?</a:t>
            </a:r>
          </a:p>
        </p:txBody>
      </p:sp>
      <p:sp>
        <p:nvSpPr>
          <p:cNvPr id="18" name="Textfeld 17">
            <a:extLst>
              <a:ext uri="{FF2B5EF4-FFF2-40B4-BE49-F238E27FC236}">
                <a16:creationId xmlns:a16="http://schemas.microsoft.com/office/drawing/2014/main" id="{4B8FBA32-2B71-49D1-8635-6532C77CD01D}"/>
              </a:ext>
            </a:extLst>
          </p:cNvPr>
          <p:cNvSpPr txBox="1"/>
          <p:nvPr/>
        </p:nvSpPr>
        <p:spPr>
          <a:xfrm>
            <a:off x="4264305" y="1653860"/>
            <a:ext cx="3581129" cy="2585323"/>
          </a:xfrm>
          <a:prstGeom prst="rect">
            <a:avLst/>
          </a:prstGeom>
          <a:noFill/>
        </p:spPr>
        <p:txBody>
          <a:bodyPr wrap="square" rtlCol="0">
            <a:spAutoFit/>
          </a:bodyPr>
          <a:lstStyle/>
          <a:p>
            <a:pPr algn="ctr"/>
            <a:r>
              <a:rPr lang="de-DE" dirty="0">
                <a:solidFill>
                  <a:schemeClr val="bg1"/>
                </a:solidFill>
              </a:rPr>
              <a:t>Wir haben</a:t>
            </a:r>
          </a:p>
          <a:p>
            <a:pPr algn="ctr"/>
            <a:r>
              <a:rPr lang="de-DE" dirty="0">
                <a:solidFill>
                  <a:schemeClr val="bg1"/>
                </a:solidFill>
              </a:rPr>
              <a:t>geeignete Bewerber*innen.</a:t>
            </a:r>
          </a:p>
          <a:p>
            <a:pPr algn="ctr"/>
            <a:r>
              <a:rPr lang="de-DE" dirty="0">
                <a:solidFill>
                  <a:schemeClr val="bg1"/>
                </a:solidFill>
              </a:rPr>
              <a:t>Was müssen wir auf dem Weg zum Ausbildungsvertrag/Arbeitsvertrag beachten? Wer hilft uns dabei ?</a:t>
            </a:r>
          </a:p>
          <a:p>
            <a:pPr algn="ctr"/>
            <a:endParaRPr lang="de-DE" dirty="0">
              <a:solidFill>
                <a:schemeClr val="bg1"/>
              </a:solidFill>
            </a:endParaRPr>
          </a:p>
          <a:p>
            <a:pPr algn="ctr"/>
            <a:endParaRPr lang="de-DE" dirty="0">
              <a:solidFill>
                <a:schemeClr val="bg1"/>
              </a:solidFill>
            </a:endParaRPr>
          </a:p>
          <a:p>
            <a:pPr algn="ctr"/>
            <a:endParaRPr lang="de-DE" dirty="0">
              <a:solidFill>
                <a:schemeClr val="bg1"/>
              </a:solidFill>
            </a:endParaRPr>
          </a:p>
          <a:p>
            <a:pPr algn="ctr"/>
            <a:endParaRPr lang="de-DE" dirty="0">
              <a:solidFill>
                <a:schemeClr val="bg1"/>
              </a:solidFill>
            </a:endParaRPr>
          </a:p>
        </p:txBody>
      </p:sp>
      <p:sp>
        <p:nvSpPr>
          <p:cNvPr id="19" name="Textfeld 18">
            <a:extLst>
              <a:ext uri="{FF2B5EF4-FFF2-40B4-BE49-F238E27FC236}">
                <a16:creationId xmlns:a16="http://schemas.microsoft.com/office/drawing/2014/main" id="{B42C9A0C-E92E-428A-A58F-B9F9179E768A}"/>
              </a:ext>
            </a:extLst>
          </p:cNvPr>
          <p:cNvSpPr txBox="1"/>
          <p:nvPr/>
        </p:nvSpPr>
        <p:spPr>
          <a:xfrm>
            <a:off x="8602193" y="1750822"/>
            <a:ext cx="3475328" cy="1200329"/>
          </a:xfrm>
          <a:prstGeom prst="rect">
            <a:avLst/>
          </a:prstGeom>
          <a:noFill/>
        </p:spPr>
        <p:txBody>
          <a:bodyPr wrap="square" rtlCol="0">
            <a:spAutoFit/>
          </a:bodyPr>
          <a:lstStyle/>
          <a:p>
            <a:pPr algn="ctr"/>
            <a:r>
              <a:rPr lang="de-DE" dirty="0">
                <a:solidFill>
                  <a:schemeClr val="bg1"/>
                </a:solidFill>
              </a:rPr>
              <a:t>Wir haben Mitarbeitende bzw. Azubis mit Migrationshintergrund.</a:t>
            </a:r>
          </a:p>
          <a:p>
            <a:pPr algn="ctr"/>
            <a:r>
              <a:rPr lang="de-DE" dirty="0">
                <a:solidFill>
                  <a:schemeClr val="bg1"/>
                </a:solidFill>
              </a:rPr>
              <a:t>Es gibt Herausforderungen.</a:t>
            </a:r>
          </a:p>
          <a:p>
            <a:pPr algn="ctr"/>
            <a:r>
              <a:rPr lang="de-DE" dirty="0">
                <a:solidFill>
                  <a:schemeClr val="bg1"/>
                </a:solidFill>
              </a:rPr>
              <a:t>Wer kann helfen?</a:t>
            </a:r>
          </a:p>
        </p:txBody>
      </p:sp>
      <p:sp>
        <p:nvSpPr>
          <p:cNvPr id="26" name="Textfeld 25">
            <a:extLst>
              <a:ext uri="{FF2B5EF4-FFF2-40B4-BE49-F238E27FC236}">
                <a16:creationId xmlns:a16="http://schemas.microsoft.com/office/drawing/2014/main" id="{E493662C-938C-461C-B4C4-0445D10F9EE1}"/>
              </a:ext>
            </a:extLst>
          </p:cNvPr>
          <p:cNvSpPr txBox="1"/>
          <p:nvPr/>
        </p:nvSpPr>
        <p:spPr>
          <a:xfrm>
            <a:off x="3653160" y="6025949"/>
            <a:ext cx="7214252" cy="646331"/>
          </a:xfrm>
          <a:prstGeom prst="rect">
            <a:avLst/>
          </a:prstGeom>
          <a:noFill/>
        </p:spPr>
        <p:txBody>
          <a:bodyPr wrap="square" rtlCol="0">
            <a:spAutoFit/>
          </a:bodyPr>
          <a:lstStyle/>
          <a:p>
            <a:r>
              <a:rPr lang="de-DE" dirty="0">
                <a:solidFill>
                  <a:srgbClr val="404040"/>
                </a:solidFill>
              </a:rPr>
              <a:t>Jetzt den</a:t>
            </a:r>
            <a:r>
              <a:rPr lang="de-DE" b="1" dirty="0">
                <a:solidFill>
                  <a:srgbClr val="404040"/>
                </a:solidFill>
              </a:rPr>
              <a:t> gemeinsamen Arbeitgeberservice </a:t>
            </a:r>
            <a:r>
              <a:rPr lang="de-DE" dirty="0">
                <a:solidFill>
                  <a:srgbClr val="404040"/>
                </a:solidFill>
              </a:rPr>
              <a:t>kontaktieren - auch zu Fragen des </a:t>
            </a:r>
            <a:r>
              <a:rPr lang="de-DE" b="1" dirty="0">
                <a:solidFill>
                  <a:srgbClr val="404040"/>
                </a:solidFill>
              </a:rPr>
              <a:t>Fachkräfteeinwanderungsgesetzes</a:t>
            </a:r>
            <a:r>
              <a:rPr lang="de-DE" dirty="0">
                <a:solidFill>
                  <a:srgbClr val="404040"/>
                </a:solidFill>
              </a:rPr>
              <a:t>.</a:t>
            </a:r>
          </a:p>
        </p:txBody>
      </p:sp>
      <p:pic>
        <p:nvPicPr>
          <p:cNvPr id="27" name="Grafik 26" descr="Telefon">
            <a:hlinkClick r:id="rId11" action="ppaction://hlinksldjump"/>
            <a:extLst>
              <a:ext uri="{FF2B5EF4-FFF2-40B4-BE49-F238E27FC236}">
                <a16:creationId xmlns:a16="http://schemas.microsoft.com/office/drawing/2014/main" id="{145B930A-A71D-4599-9F52-332BC4F1D7CC}"/>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2275796" y="5879593"/>
            <a:ext cx="939042" cy="939042"/>
          </a:xfrm>
          <a:prstGeom prst="rect">
            <a:avLst/>
          </a:prstGeom>
        </p:spPr>
      </p:pic>
      <p:sp>
        <p:nvSpPr>
          <p:cNvPr id="2" name="Rechteck 1">
            <a:hlinkClick r:id="rId14" action="ppaction://hlinksldjump"/>
            <a:extLst>
              <a:ext uri="{FF2B5EF4-FFF2-40B4-BE49-F238E27FC236}">
                <a16:creationId xmlns:a16="http://schemas.microsoft.com/office/drawing/2014/main" id="{158E7943-A7D4-447D-A3A9-7A6A91754155}"/>
              </a:ext>
            </a:extLst>
          </p:cNvPr>
          <p:cNvSpPr/>
          <p:nvPr/>
        </p:nvSpPr>
        <p:spPr>
          <a:xfrm>
            <a:off x="1240756" y="4294120"/>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rgbClr val="E2001A"/>
                </a:solidFill>
              </a:rPr>
              <a:t>Ausbildung</a:t>
            </a:r>
          </a:p>
        </p:txBody>
      </p:sp>
      <p:sp>
        <p:nvSpPr>
          <p:cNvPr id="24" name="Rechteck 23">
            <a:hlinkClick r:id="rId15" action="ppaction://hlinksldjump"/>
            <a:extLst>
              <a:ext uri="{FF2B5EF4-FFF2-40B4-BE49-F238E27FC236}">
                <a16:creationId xmlns:a16="http://schemas.microsoft.com/office/drawing/2014/main" id="{C4E54759-E7B8-476B-9CCE-3CD579F7479B}"/>
              </a:ext>
            </a:extLst>
          </p:cNvPr>
          <p:cNvSpPr/>
          <p:nvPr/>
        </p:nvSpPr>
        <p:spPr>
          <a:xfrm>
            <a:off x="1240756" y="4835431"/>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rgbClr val="E2001A"/>
                </a:solidFill>
              </a:rPr>
              <a:t>Beschäftigung</a:t>
            </a:r>
          </a:p>
        </p:txBody>
      </p:sp>
      <p:sp>
        <p:nvSpPr>
          <p:cNvPr id="31" name="Rechteck 30">
            <a:hlinkClick r:id="rId16" action="ppaction://hlinksldjump"/>
            <a:extLst>
              <a:ext uri="{FF2B5EF4-FFF2-40B4-BE49-F238E27FC236}">
                <a16:creationId xmlns:a16="http://schemas.microsoft.com/office/drawing/2014/main" id="{96853D1C-A8BE-4D82-B230-7EFA40EAE361}"/>
              </a:ext>
            </a:extLst>
          </p:cNvPr>
          <p:cNvSpPr/>
          <p:nvPr/>
        </p:nvSpPr>
        <p:spPr>
          <a:xfrm>
            <a:off x="5302587" y="4292494"/>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rgbClr val="FF1531"/>
                </a:solidFill>
              </a:rPr>
              <a:t>Ausbildung</a:t>
            </a:r>
          </a:p>
        </p:txBody>
      </p:sp>
      <p:sp>
        <p:nvSpPr>
          <p:cNvPr id="33" name="Rechteck 32">
            <a:hlinkClick r:id="rId17" action="ppaction://hlinksldjump"/>
            <a:extLst>
              <a:ext uri="{FF2B5EF4-FFF2-40B4-BE49-F238E27FC236}">
                <a16:creationId xmlns:a16="http://schemas.microsoft.com/office/drawing/2014/main" id="{176C0F8D-32B2-4D67-9684-4A5E56790CD1}"/>
              </a:ext>
            </a:extLst>
          </p:cNvPr>
          <p:cNvSpPr/>
          <p:nvPr/>
        </p:nvSpPr>
        <p:spPr>
          <a:xfrm>
            <a:off x="9446681" y="4288629"/>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rgbClr val="FF475D"/>
                </a:solidFill>
              </a:rPr>
              <a:t>Ausbildung</a:t>
            </a:r>
          </a:p>
        </p:txBody>
      </p:sp>
      <p:sp>
        <p:nvSpPr>
          <p:cNvPr id="34" name="Rechteck 33">
            <a:hlinkClick r:id="rId18" action="ppaction://hlinksldjump"/>
            <a:extLst>
              <a:ext uri="{FF2B5EF4-FFF2-40B4-BE49-F238E27FC236}">
                <a16:creationId xmlns:a16="http://schemas.microsoft.com/office/drawing/2014/main" id="{FF0DE4B6-8A4A-43B5-9F9A-9D5462FD6F4B}"/>
              </a:ext>
            </a:extLst>
          </p:cNvPr>
          <p:cNvSpPr/>
          <p:nvPr/>
        </p:nvSpPr>
        <p:spPr>
          <a:xfrm>
            <a:off x="9446682" y="4832686"/>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rgbClr val="FF475D"/>
                </a:solidFill>
              </a:rPr>
              <a:t>Beschäftigung</a:t>
            </a:r>
          </a:p>
        </p:txBody>
      </p:sp>
      <p:sp>
        <p:nvSpPr>
          <p:cNvPr id="7" name="Textfeld 6">
            <a:extLst>
              <a:ext uri="{FF2B5EF4-FFF2-40B4-BE49-F238E27FC236}">
                <a16:creationId xmlns:a16="http://schemas.microsoft.com/office/drawing/2014/main" id="{9790ECBC-BBE6-45CC-AF62-DBC11E24D16D}"/>
              </a:ext>
            </a:extLst>
          </p:cNvPr>
          <p:cNvSpPr txBox="1"/>
          <p:nvPr/>
        </p:nvSpPr>
        <p:spPr>
          <a:xfrm>
            <a:off x="1023326" y="3782854"/>
            <a:ext cx="1972323" cy="369332"/>
          </a:xfrm>
          <a:prstGeom prst="rect">
            <a:avLst/>
          </a:prstGeom>
          <a:noFill/>
        </p:spPr>
        <p:txBody>
          <a:bodyPr wrap="square" rtlCol="0">
            <a:spAutoFit/>
          </a:bodyPr>
          <a:lstStyle/>
          <a:p>
            <a:pPr algn="ctr"/>
            <a:r>
              <a:rPr lang="de-DE" b="1" dirty="0">
                <a:solidFill>
                  <a:schemeClr val="bg1"/>
                </a:solidFill>
              </a:rPr>
              <a:t>für</a:t>
            </a:r>
          </a:p>
        </p:txBody>
      </p:sp>
      <p:sp>
        <p:nvSpPr>
          <p:cNvPr id="35" name="Textfeld 34">
            <a:extLst>
              <a:ext uri="{FF2B5EF4-FFF2-40B4-BE49-F238E27FC236}">
                <a16:creationId xmlns:a16="http://schemas.microsoft.com/office/drawing/2014/main" id="{E288D7B8-03C3-4C0A-9376-EB254F89D94F}"/>
              </a:ext>
            </a:extLst>
          </p:cNvPr>
          <p:cNvSpPr txBox="1"/>
          <p:nvPr/>
        </p:nvSpPr>
        <p:spPr>
          <a:xfrm>
            <a:off x="5086200" y="3787961"/>
            <a:ext cx="2019591" cy="369332"/>
          </a:xfrm>
          <a:prstGeom prst="rect">
            <a:avLst/>
          </a:prstGeom>
          <a:noFill/>
        </p:spPr>
        <p:txBody>
          <a:bodyPr wrap="square" rtlCol="0">
            <a:spAutoFit/>
          </a:bodyPr>
          <a:lstStyle/>
          <a:p>
            <a:pPr algn="ctr"/>
            <a:r>
              <a:rPr lang="de-DE" b="1" dirty="0">
                <a:solidFill>
                  <a:schemeClr val="bg1"/>
                </a:solidFill>
              </a:rPr>
              <a:t>für</a:t>
            </a:r>
          </a:p>
        </p:txBody>
      </p:sp>
      <p:sp>
        <p:nvSpPr>
          <p:cNvPr id="36" name="Textfeld 35">
            <a:extLst>
              <a:ext uri="{FF2B5EF4-FFF2-40B4-BE49-F238E27FC236}">
                <a16:creationId xmlns:a16="http://schemas.microsoft.com/office/drawing/2014/main" id="{4EC5940C-94AC-4B32-809D-ED4EF177305A}"/>
              </a:ext>
            </a:extLst>
          </p:cNvPr>
          <p:cNvSpPr txBox="1"/>
          <p:nvPr/>
        </p:nvSpPr>
        <p:spPr>
          <a:xfrm>
            <a:off x="9207288" y="3778676"/>
            <a:ext cx="1985194" cy="369332"/>
          </a:xfrm>
          <a:prstGeom prst="rect">
            <a:avLst/>
          </a:prstGeom>
          <a:noFill/>
        </p:spPr>
        <p:txBody>
          <a:bodyPr wrap="square" rtlCol="0">
            <a:spAutoFit/>
          </a:bodyPr>
          <a:lstStyle/>
          <a:p>
            <a:pPr algn="ctr"/>
            <a:r>
              <a:rPr lang="de-DE" b="1" dirty="0">
                <a:solidFill>
                  <a:schemeClr val="bg1"/>
                </a:solidFill>
              </a:rPr>
              <a:t>für</a:t>
            </a:r>
          </a:p>
        </p:txBody>
      </p:sp>
    </p:spTree>
    <p:extLst>
      <p:ext uri="{BB962C8B-B14F-4D97-AF65-F5344CB8AC3E}">
        <p14:creationId xmlns:p14="http://schemas.microsoft.com/office/powerpoint/2010/main" val="660601551"/>
      </p:ext>
    </p:extLst>
  </p:cSld>
  <p:clrMapOvr>
    <a:masterClrMapping/>
  </p:clrMapOvr>
  <p:transition spd="slow" advClick="0">
    <p:comb/>
  </p:transition>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chemeClr val="tx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feld 5">
            <a:extLst>
              <a:ext uri="{FF2B5EF4-FFF2-40B4-BE49-F238E27FC236}">
                <a16:creationId xmlns:a16="http://schemas.microsoft.com/office/drawing/2014/main" id="{7A83368D-ED7E-4CFE-8BE7-87B5C5DD53FC}"/>
              </a:ext>
            </a:extLst>
          </p:cNvPr>
          <p:cNvSpPr txBox="1"/>
          <p:nvPr/>
        </p:nvSpPr>
        <p:spPr>
          <a:xfrm>
            <a:off x="5324475" y="2053056"/>
            <a:ext cx="6675448" cy="44642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000" b="1" u="sng" dirty="0" err="1">
                <a:solidFill>
                  <a:schemeClr val="bg1"/>
                </a:solidFill>
                <a:ea typeface="+mj-ea"/>
                <a:cs typeface="+mj-cs"/>
              </a:rPr>
              <a:t>G</a:t>
            </a:r>
            <a:r>
              <a:rPr lang="en-US" sz="2000" b="1" u="sng" kern="1200" dirty="0" err="1">
                <a:solidFill>
                  <a:schemeClr val="bg1"/>
                </a:solidFill>
                <a:ea typeface="+mj-ea"/>
                <a:cs typeface="+mj-cs"/>
              </a:rPr>
              <a:t>emeinsamer</a:t>
            </a:r>
            <a:r>
              <a:rPr lang="en-US" sz="2000" b="1" u="sng" dirty="0">
                <a:solidFill>
                  <a:schemeClr val="bg1"/>
                </a:solidFill>
                <a:ea typeface="+mj-ea"/>
                <a:cs typeface="+mj-cs"/>
              </a:rPr>
              <a:t> </a:t>
            </a:r>
            <a:r>
              <a:rPr lang="en-US" sz="2000" b="1" u="sng" kern="1200" dirty="0">
                <a:solidFill>
                  <a:schemeClr val="bg1"/>
                </a:solidFill>
                <a:ea typeface="+mj-ea"/>
                <a:cs typeface="+mj-cs"/>
              </a:rPr>
              <a:t>Arbeitgeberservice der </a:t>
            </a:r>
          </a:p>
          <a:p>
            <a:pPr algn="ctr">
              <a:lnSpc>
                <a:spcPct val="90000"/>
              </a:lnSpc>
              <a:spcBef>
                <a:spcPct val="0"/>
              </a:spcBef>
              <a:spcAft>
                <a:spcPts val="600"/>
              </a:spcAft>
            </a:pPr>
            <a:r>
              <a:rPr lang="en-US" sz="2000" b="1" u="sng" kern="1200" dirty="0" err="1">
                <a:solidFill>
                  <a:schemeClr val="bg1"/>
                </a:solidFill>
                <a:ea typeface="+mj-ea"/>
                <a:cs typeface="+mj-cs"/>
              </a:rPr>
              <a:t>Agentur</a:t>
            </a:r>
            <a:r>
              <a:rPr lang="en-US" sz="2000" b="1" u="sng" kern="1200" dirty="0">
                <a:solidFill>
                  <a:schemeClr val="bg1"/>
                </a:solidFill>
                <a:ea typeface="+mj-ea"/>
                <a:cs typeface="+mj-cs"/>
              </a:rPr>
              <a:t> </a:t>
            </a:r>
            <a:r>
              <a:rPr lang="en-US" sz="2000" b="1" u="sng" kern="1200" dirty="0" err="1">
                <a:solidFill>
                  <a:schemeClr val="bg1"/>
                </a:solidFill>
                <a:ea typeface="+mj-ea"/>
                <a:cs typeface="+mj-cs"/>
              </a:rPr>
              <a:t>für</a:t>
            </a:r>
            <a:r>
              <a:rPr lang="en-US" sz="2000" b="1" u="sng" dirty="0">
                <a:solidFill>
                  <a:schemeClr val="bg1"/>
                </a:solidFill>
                <a:ea typeface="+mj-ea"/>
                <a:cs typeface="+mj-cs"/>
              </a:rPr>
              <a:t> </a:t>
            </a:r>
            <a:r>
              <a:rPr lang="en-US" sz="2000" b="1" u="sng" kern="1200" dirty="0" err="1">
                <a:solidFill>
                  <a:schemeClr val="bg1"/>
                </a:solidFill>
                <a:ea typeface="+mj-ea"/>
                <a:cs typeface="+mj-cs"/>
              </a:rPr>
              <a:t>Arbeit</a:t>
            </a:r>
            <a:r>
              <a:rPr lang="en-US" sz="2000" b="1" u="sng" kern="1200" dirty="0">
                <a:solidFill>
                  <a:schemeClr val="bg1"/>
                </a:solidFill>
                <a:ea typeface="+mj-ea"/>
                <a:cs typeface="+mj-cs"/>
              </a:rPr>
              <a:t> und des </a:t>
            </a:r>
            <a:r>
              <a:rPr lang="en-US" sz="2000" b="1" u="sng" kern="1200" dirty="0" err="1">
                <a:solidFill>
                  <a:schemeClr val="bg1"/>
                </a:solidFill>
                <a:ea typeface="+mj-ea"/>
                <a:cs typeface="+mj-cs"/>
              </a:rPr>
              <a:t>Jobcenter</a:t>
            </a:r>
            <a:r>
              <a:rPr lang="en-US" sz="2000" b="1" u="sng" kern="1200" dirty="0">
                <a:solidFill>
                  <a:schemeClr val="bg1"/>
                </a:solidFill>
                <a:ea typeface="+mj-ea"/>
                <a:cs typeface="+mj-cs"/>
              </a:rPr>
              <a:t> Dessau-</a:t>
            </a:r>
            <a:r>
              <a:rPr lang="en-US" sz="2000" b="1" u="sng" kern="1200" dirty="0" err="1">
                <a:solidFill>
                  <a:schemeClr val="bg1"/>
                </a:solidFill>
                <a:ea typeface="+mj-ea"/>
                <a:cs typeface="+mj-cs"/>
              </a:rPr>
              <a:t>Roßlau</a:t>
            </a:r>
            <a:endParaRPr lang="en-US" sz="2000" b="1" u="sng" kern="1200" dirty="0">
              <a:solidFill>
                <a:schemeClr val="bg1"/>
              </a:solidFill>
              <a:ea typeface="+mj-ea"/>
              <a:cs typeface="+mj-cs"/>
            </a:endParaRPr>
          </a:p>
          <a:p>
            <a:pPr algn="ctr">
              <a:lnSpc>
                <a:spcPct val="90000"/>
              </a:lnSpc>
              <a:spcBef>
                <a:spcPct val="0"/>
              </a:spcBef>
              <a:spcAft>
                <a:spcPts val="600"/>
              </a:spcAft>
            </a:pPr>
            <a:endParaRPr lang="en-US" sz="2000" b="1" kern="1200" dirty="0">
              <a:solidFill>
                <a:schemeClr val="bg1"/>
              </a:solidFill>
              <a:ea typeface="+mj-ea"/>
              <a:cs typeface="+mj-cs"/>
            </a:endParaRPr>
          </a:p>
          <a:p>
            <a:pPr algn="ctr">
              <a:lnSpc>
                <a:spcPct val="90000"/>
              </a:lnSpc>
              <a:spcBef>
                <a:spcPct val="0"/>
              </a:spcBef>
              <a:spcAft>
                <a:spcPts val="600"/>
              </a:spcAft>
            </a:pPr>
            <a:r>
              <a:rPr lang="en-US" sz="2600" b="1" kern="1200" dirty="0">
                <a:solidFill>
                  <a:schemeClr val="bg1"/>
                </a:solidFill>
                <a:ea typeface="+mj-ea"/>
                <a:cs typeface="+mj-cs"/>
              </a:rPr>
              <a:t>0800 4 555520</a:t>
            </a:r>
            <a:r>
              <a:rPr lang="en-US" sz="2600" kern="1200" dirty="0">
                <a:solidFill>
                  <a:schemeClr val="bg1"/>
                </a:solidFill>
                <a:ea typeface="+mj-ea"/>
                <a:cs typeface="+mj-cs"/>
              </a:rPr>
              <a:t> (</a:t>
            </a:r>
            <a:r>
              <a:rPr lang="en-US" sz="2600" kern="1200" dirty="0" err="1">
                <a:solidFill>
                  <a:schemeClr val="bg1"/>
                </a:solidFill>
                <a:ea typeface="+mj-ea"/>
                <a:cs typeface="+mj-cs"/>
              </a:rPr>
              <a:t>gebührenfrei</a:t>
            </a:r>
            <a:r>
              <a:rPr lang="en-US" sz="2600" dirty="0">
                <a:solidFill>
                  <a:schemeClr val="bg1"/>
                </a:solidFill>
                <a:ea typeface="+mj-ea"/>
                <a:cs typeface="+mj-cs"/>
              </a:rPr>
              <a:t>)</a:t>
            </a:r>
          </a:p>
          <a:p>
            <a:pPr algn="ctr">
              <a:lnSpc>
                <a:spcPct val="90000"/>
              </a:lnSpc>
              <a:spcBef>
                <a:spcPct val="0"/>
              </a:spcBef>
              <a:spcAft>
                <a:spcPts val="600"/>
              </a:spcAft>
            </a:pPr>
            <a:endParaRPr lang="en-US" sz="2000" kern="1200" dirty="0">
              <a:solidFill>
                <a:schemeClr val="bg1"/>
              </a:solidFill>
              <a:ea typeface="+mj-ea"/>
              <a:cs typeface="+mj-cs"/>
            </a:endParaRPr>
          </a:p>
          <a:p>
            <a:pPr algn="ctr">
              <a:lnSpc>
                <a:spcPct val="90000"/>
              </a:lnSpc>
              <a:spcBef>
                <a:spcPct val="0"/>
              </a:spcBef>
              <a:spcAft>
                <a:spcPts val="600"/>
              </a:spcAft>
            </a:pPr>
            <a:endParaRPr lang="en-US" sz="2000" kern="1200" dirty="0">
              <a:solidFill>
                <a:schemeClr val="bg1"/>
              </a:solidFill>
              <a:ea typeface="+mj-ea"/>
              <a:cs typeface="+mj-cs"/>
            </a:endParaRPr>
          </a:p>
          <a:p>
            <a:pPr>
              <a:lnSpc>
                <a:spcPct val="90000"/>
              </a:lnSpc>
              <a:spcBef>
                <a:spcPct val="0"/>
              </a:spcBef>
              <a:spcAft>
                <a:spcPts val="600"/>
              </a:spcAft>
            </a:pPr>
            <a:r>
              <a:rPr lang="en-US" sz="2000" b="1" u="sng" dirty="0" err="1">
                <a:solidFill>
                  <a:schemeClr val="bg1"/>
                </a:solidFill>
                <a:ea typeface="+mj-ea"/>
                <a:cs typeface="+mj-cs"/>
              </a:rPr>
              <a:t>Ansprechpartnerin</a:t>
            </a:r>
            <a:r>
              <a:rPr lang="en-US" sz="2000" b="1" u="sng" dirty="0">
                <a:solidFill>
                  <a:schemeClr val="bg1"/>
                </a:solidFill>
                <a:ea typeface="+mj-ea"/>
                <a:cs typeface="+mj-cs"/>
              </a:rPr>
              <a:t> </a:t>
            </a:r>
            <a:r>
              <a:rPr lang="en-US" sz="2000" b="1" u="sng" dirty="0" err="1">
                <a:solidFill>
                  <a:schemeClr val="bg1"/>
                </a:solidFill>
                <a:ea typeface="+mj-ea"/>
                <a:cs typeface="+mj-cs"/>
              </a:rPr>
              <a:t>zum</a:t>
            </a:r>
            <a:r>
              <a:rPr lang="en-US" sz="2000" b="1" u="sng" dirty="0">
                <a:solidFill>
                  <a:schemeClr val="bg1"/>
                </a:solidFill>
                <a:ea typeface="+mj-ea"/>
                <a:cs typeface="+mj-cs"/>
              </a:rPr>
              <a:t> </a:t>
            </a:r>
            <a:r>
              <a:rPr lang="en-US" sz="2000" b="1" u="sng" dirty="0" err="1">
                <a:solidFill>
                  <a:schemeClr val="bg1"/>
                </a:solidFill>
                <a:ea typeface="+mj-ea"/>
                <a:cs typeface="+mj-cs"/>
              </a:rPr>
              <a:t>Fachkräfteeinwanderungsgesetz</a:t>
            </a:r>
            <a:r>
              <a:rPr lang="en-US" sz="2000" b="1" u="sng" dirty="0">
                <a:solidFill>
                  <a:schemeClr val="bg1"/>
                </a:solidFill>
                <a:ea typeface="+mj-ea"/>
                <a:cs typeface="+mj-cs"/>
              </a:rPr>
              <a:t> </a:t>
            </a:r>
          </a:p>
          <a:p>
            <a:pPr>
              <a:lnSpc>
                <a:spcPct val="90000"/>
              </a:lnSpc>
              <a:spcBef>
                <a:spcPct val="0"/>
              </a:spcBef>
              <a:spcAft>
                <a:spcPts val="600"/>
              </a:spcAft>
            </a:pPr>
            <a:endParaRPr lang="en-US" sz="2000" kern="1200" dirty="0">
              <a:solidFill>
                <a:schemeClr val="bg1"/>
              </a:solidFill>
              <a:ea typeface="+mj-ea"/>
              <a:cs typeface="+mj-cs"/>
            </a:endParaRPr>
          </a:p>
          <a:p>
            <a:pPr algn="ctr">
              <a:lnSpc>
                <a:spcPct val="90000"/>
              </a:lnSpc>
              <a:spcBef>
                <a:spcPct val="0"/>
              </a:spcBef>
              <a:spcAft>
                <a:spcPts val="600"/>
              </a:spcAft>
            </a:pPr>
            <a:endParaRPr lang="en-US" sz="2800" b="1" dirty="0">
              <a:solidFill>
                <a:schemeClr val="bg1"/>
              </a:solidFill>
              <a:ea typeface="+mj-ea"/>
              <a:cs typeface="+mj-cs"/>
            </a:endParaRPr>
          </a:p>
          <a:p>
            <a:pPr>
              <a:lnSpc>
                <a:spcPct val="90000"/>
              </a:lnSpc>
              <a:spcBef>
                <a:spcPct val="0"/>
              </a:spcBef>
              <a:spcAft>
                <a:spcPts val="600"/>
              </a:spcAft>
            </a:pPr>
            <a:endParaRPr lang="en-US" sz="2000" kern="1200" dirty="0">
              <a:solidFill>
                <a:schemeClr val="bg1"/>
              </a:solidFill>
              <a:latin typeface="+mj-lt"/>
              <a:ea typeface="+mj-ea"/>
              <a:cs typeface="+mj-cs"/>
            </a:endParaRPr>
          </a:p>
        </p:txBody>
      </p:sp>
      <p:sp>
        <p:nvSpPr>
          <p:cNvPr id="13" name="Freeform: Shape 12">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fik 4" descr="Ein Bild, das Himmel, Flasche enthält.&#10;&#10;Mit hoher Zuverlässigkeit generierte Beschreibung">
            <a:extLst>
              <a:ext uri="{FF2B5EF4-FFF2-40B4-BE49-F238E27FC236}">
                <a16:creationId xmlns:a16="http://schemas.microsoft.com/office/drawing/2014/main" id="{92BE0108-AF06-451C-B1C4-6413A11C33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9432" y="2324950"/>
            <a:ext cx="4047843" cy="839927"/>
          </a:xfrm>
          <a:prstGeom prst="rect">
            <a:avLst/>
          </a:prstGeom>
        </p:spPr>
      </p:pic>
      <p:pic>
        <p:nvPicPr>
          <p:cNvPr id="10" name="Grafik 9" descr="Zuhause">
            <a:hlinkClick r:id="rId4" action="ppaction://hlinksldjump"/>
            <a:extLst>
              <a:ext uri="{FF2B5EF4-FFF2-40B4-BE49-F238E27FC236}">
                <a16:creationId xmlns:a16="http://schemas.microsoft.com/office/drawing/2014/main" id="{BB2262C2-BDC1-468A-9B2F-A48696C85E7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0155" y="5874797"/>
            <a:ext cx="914400" cy="914400"/>
          </a:xfrm>
          <a:prstGeom prst="rect">
            <a:avLst/>
          </a:prstGeom>
        </p:spPr>
      </p:pic>
      <p:pic>
        <p:nvPicPr>
          <p:cNvPr id="3" name="Grafik 2"/>
          <p:cNvPicPr>
            <a:picLocks noChangeAspect="1"/>
          </p:cNvPicPr>
          <p:nvPr/>
        </p:nvPicPr>
        <p:blipFill>
          <a:blip r:embed="rId7" cstate="print">
            <a:lum bright="70000" contrast="-70000"/>
            <a:extLst>
              <a:ext uri="{28A0092B-C50C-407E-A947-70E740481C1C}">
                <a14:useLocalDpi xmlns:a14="http://schemas.microsoft.com/office/drawing/2010/main" val="0"/>
              </a:ext>
            </a:extLst>
          </a:blip>
          <a:stretch>
            <a:fillRect/>
          </a:stretch>
        </p:blipFill>
        <p:spPr>
          <a:xfrm>
            <a:off x="3947996" y="6375144"/>
            <a:ext cx="292335" cy="278460"/>
          </a:xfrm>
          <a:prstGeom prst="rect">
            <a:avLst/>
          </a:prstGeom>
        </p:spPr>
      </p:pic>
      <p:grpSp>
        <p:nvGrpSpPr>
          <p:cNvPr id="14" name="Gruppieren 13"/>
          <p:cNvGrpSpPr/>
          <p:nvPr/>
        </p:nvGrpSpPr>
        <p:grpSpPr>
          <a:xfrm>
            <a:off x="3490796" y="5405482"/>
            <a:ext cx="9211182" cy="1708160"/>
            <a:chOff x="3490796" y="5405482"/>
            <a:chExt cx="9211182" cy="1708160"/>
          </a:xfrm>
        </p:grpSpPr>
        <p:sp>
          <p:nvSpPr>
            <p:cNvPr id="2" name="Textfeld 1"/>
            <p:cNvSpPr txBox="1"/>
            <p:nvPr/>
          </p:nvSpPr>
          <p:spPr>
            <a:xfrm>
              <a:off x="3490796" y="5405482"/>
              <a:ext cx="9211182" cy="1708160"/>
            </a:xfrm>
            <a:prstGeom prst="rect">
              <a:avLst/>
            </a:prstGeom>
            <a:noFill/>
          </p:spPr>
          <p:txBody>
            <a:bodyPr wrap="square" rtlCol="0">
              <a:spAutoFit/>
            </a:bodyPr>
            <a:lstStyle/>
            <a:p>
              <a:pPr algn="ctr">
                <a:lnSpc>
                  <a:spcPct val="90000"/>
                </a:lnSpc>
                <a:spcBef>
                  <a:spcPct val="0"/>
                </a:spcBef>
                <a:spcAft>
                  <a:spcPts val="600"/>
                </a:spcAft>
              </a:pPr>
              <a:r>
                <a:rPr lang="en-US" sz="2800" b="1" dirty="0">
                  <a:solidFill>
                    <a:schemeClr val="bg1"/>
                  </a:solidFill>
                </a:rPr>
                <a:t>Ina </a:t>
              </a:r>
              <a:r>
                <a:rPr lang="en-US" sz="2800" b="1" dirty="0" err="1">
                  <a:solidFill>
                    <a:schemeClr val="bg1"/>
                  </a:solidFill>
                </a:rPr>
                <a:t>Maigatter</a:t>
              </a:r>
              <a:endParaRPr lang="en-US" sz="2800" b="1" dirty="0">
                <a:solidFill>
                  <a:schemeClr val="bg1"/>
                </a:solidFill>
              </a:endParaRPr>
            </a:p>
            <a:p>
              <a:pPr algn="ctr">
                <a:lnSpc>
                  <a:spcPct val="90000"/>
                </a:lnSpc>
                <a:spcBef>
                  <a:spcPct val="0"/>
                </a:spcBef>
                <a:spcAft>
                  <a:spcPts val="600"/>
                </a:spcAft>
              </a:pPr>
              <a:r>
                <a:rPr lang="en-US" sz="2600" dirty="0">
                  <a:solidFill>
                    <a:schemeClr val="bg1"/>
                  </a:solidFill>
                </a:rPr>
                <a:t>03496/4151-358 </a:t>
              </a:r>
            </a:p>
            <a:p>
              <a:pPr algn="ctr">
                <a:lnSpc>
                  <a:spcPct val="90000"/>
                </a:lnSpc>
                <a:spcBef>
                  <a:spcPct val="0"/>
                </a:spcBef>
                <a:spcAft>
                  <a:spcPts val="600"/>
                </a:spcAft>
              </a:pPr>
              <a:r>
                <a:rPr lang="de-DE" sz="2600" dirty="0">
                  <a:solidFill>
                    <a:schemeClr val="bg1"/>
                  </a:solidFill>
                </a:rPr>
                <a:t>dessau-rosslau-wittenberg.141-AGS2@arbeitsagentur.de</a:t>
              </a:r>
            </a:p>
            <a:p>
              <a:endParaRPr lang="de-DE" u="sng" dirty="0"/>
            </a:p>
          </p:txBody>
        </p:sp>
        <p:pic>
          <p:nvPicPr>
            <p:cNvPr id="12" name="Grafik 11"/>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6541364" y="5878305"/>
              <a:ext cx="381257" cy="381257"/>
            </a:xfrm>
            <a:prstGeom prst="rect">
              <a:avLst/>
            </a:prstGeom>
          </p:spPr>
        </p:pic>
      </p:grpSp>
    </p:spTree>
    <p:extLst>
      <p:ext uri="{BB962C8B-B14F-4D97-AF65-F5344CB8AC3E}">
        <p14:creationId xmlns:p14="http://schemas.microsoft.com/office/powerpoint/2010/main" val="989866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3"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5"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Kann man vor Ausbildungsbeginn noch etwas für die Vor- und Sprachkenntnisse des Azubis tun?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264293" cy="584775"/>
            </a:xfrm>
            <a:prstGeom prst="rect">
              <a:avLst/>
            </a:prstGeom>
            <a:noFill/>
          </p:spPr>
          <p:txBody>
            <a:bodyPr wrap="square" rtlCol="0">
              <a:spAutoFit/>
            </a:bodyPr>
            <a:lstStyle/>
            <a:p>
              <a:pPr algn="ctr"/>
              <a:r>
                <a:rPr lang="de-DE" sz="3200" b="1" dirty="0">
                  <a:solidFill>
                    <a:schemeClr val="bg1"/>
                  </a:solidFill>
                </a:rPr>
                <a:t>Ausbildung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8"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56731" y="115325"/>
            <a:ext cx="914400" cy="914400"/>
          </a:xfrm>
          <a:prstGeom prst="rect">
            <a:avLst/>
          </a:prstGeom>
        </p:spPr>
      </p:pic>
      <p:sp>
        <p:nvSpPr>
          <p:cNvPr id="43" name="Ellipse 42">
            <a:hlinkClick r:id="rId3" action="ppaction://hlinksldjump"/>
            <a:hlinkHover r:id="rId11" action="ppaction://hlinksldjump"/>
            <a:extLst>
              <a:ext uri="{FF2B5EF4-FFF2-40B4-BE49-F238E27FC236}">
                <a16:creationId xmlns:a16="http://schemas.microsoft.com/office/drawing/2014/main" id="{FF36C565-42E1-4686-8477-377B51649780}"/>
              </a:ext>
            </a:extLst>
          </p:cNvPr>
          <p:cNvSpPr/>
          <p:nvPr/>
        </p:nvSpPr>
        <p:spPr>
          <a:xfrm>
            <a:off x="938888"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n>
                <a:solidFill>
                  <a:schemeClr val="accent1">
                    <a:lumMod val="60000"/>
                    <a:lumOff val="40000"/>
                  </a:schemeClr>
                </a:solidFill>
              </a:ln>
              <a:solidFill>
                <a:schemeClr val="tx1"/>
              </a:solidFill>
            </a:endParaRPr>
          </a:p>
        </p:txBody>
      </p:sp>
      <p:sp>
        <p:nvSpPr>
          <p:cNvPr id="44" name="Ellipse 43">
            <a:hlinkClick r:id="rId4" action="ppaction://hlinksldjump"/>
            <a:hlinkHover r:id="rId12" action="ppaction://hlinksldjump"/>
            <a:extLst>
              <a:ext uri="{FF2B5EF4-FFF2-40B4-BE49-F238E27FC236}">
                <a16:creationId xmlns:a16="http://schemas.microsoft.com/office/drawing/2014/main" id="{B7962DC2-4989-4D24-A17B-01155ACF54D8}"/>
              </a:ext>
            </a:extLst>
          </p:cNvPr>
          <p:cNvSpPr/>
          <p:nvPr/>
        </p:nvSpPr>
        <p:spPr>
          <a:xfrm>
            <a:off x="4997116" y="2135685"/>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47" name="Ellipse 46">
            <a:hlinkClick r:id="rId5" action="ppaction://hlinksldjump"/>
            <a:hlinkHover r:id="rId13"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Tree>
    <p:extLst>
      <p:ext uri="{BB962C8B-B14F-4D97-AF65-F5344CB8AC3E}">
        <p14:creationId xmlns:p14="http://schemas.microsoft.com/office/powerpoint/2010/main" val="35934400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Kann man vor Ausbildungsbeginn noch etwas für die Vor- und Sprachkenntnisse des Azubis tun?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264293" cy="584775"/>
            </a:xfrm>
            <a:prstGeom prst="rect">
              <a:avLst/>
            </a:prstGeom>
            <a:noFill/>
          </p:spPr>
          <p:txBody>
            <a:bodyPr wrap="square" rtlCol="0">
              <a:spAutoFit/>
            </a:bodyPr>
            <a:lstStyle/>
            <a:p>
              <a:pPr algn="ctr"/>
              <a:r>
                <a:rPr lang="de-DE" sz="3200" b="1" dirty="0">
                  <a:solidFill>
                    <a:schemeClr val="bg1"/>
                  </a:solidFill>
                </a:rPr>
                <a:t>Ausbildung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5478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extLst>
              <a:ext uri="{FF2B5EF4-FFF2-40B4-BE49-F238E27FC236}">
                <a16:creationId xmlns:a16="http://schemas.microsoft.com/office/drawing/2014/main" id="{B7962DC2-4989-4D24-A17B-01155ACF54D8}"/>
              </a:ext>
            </a:extLst>
          </p:cNvPr>
          <p:cNvSpPr/>
          <p:nvPr/>
        </p:nvSpPr>
        <p:spPr>
          <a:xfrm>
            <a:off x="4997116"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07155271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Kann man vor Ausbildungsbeginn noch etwas für die Vor- und Sprachkenntnisse des Azubis tun?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264293" cy="584775"/>
            </a:xfrm>
            <a:prstGeom prst="rect">
              <a:avLst/>
            </a:prstGeom>
            <a:noFill/>
          </p:spPr>
          <p:txBody>
            <a:bodyPr wrap="square" rtlCol="0">
              <a:spAutoFit/>
            </a:bodyPr>
            <a:lstStyle/>
            <a:p>
              <a:pPr algn="ctr"/>
              <a:r>
                <a:rPr lang="de-DE" sz="3200" b="1" dirty="0">
                  <a:solidFill>
                    <a:schemeClr val="bg1"/>
                  </a:solidFill>
                </a:rPr>
                <a:t>Ausbildung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38888"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extLst>
              <a:ext uri="{FF2B5EF4-FFF2-40B4-BE49-F238E27FC236}">
                <a16:creationId xmlns:a16="http://schemas.microsoft.com/office/drawing/2014/main" id="{B7962DC2-4989-4D24-A17B-01155ACF54D8}"/>
              </a:ext>
            </a:extLst>
          </p:cNvPr>
          <p:cNvSpPr/>
          <p:nvPr/>
        </p:nvSpPr>
        <p:spPr>
          <a:xfrm>
            <a:off x="4994068"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6299474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Kann man vor Ausbildungsbeginn noch etwas für die Vor- und Sprachkenntnisse des Azubis tun?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264293" cy="584775"/>
            </a:xfrm>
            <a:prstGeom prst="rect">
              <a:avLst/>
            </a:prstGeom>
            <a:noFill/>
          </p:spPr>
          <p:txBody>
            <a:bodyPr wrap="square" rtlCol="0">
              <a:spAutoFit/>
            </a:bodyPr>
            <a:lstStyle/>
            <a:p>
              <a:pPr algn="ctr"/>
              <a:r>
                <a:rPr lang="de-DE" sz="3200" b="1" dirty="0">
                  <a:solidFill>
                    <a:schemeClr val="bg1"/>
                  </a:solidFill>
                </a:rPr>
                <a:t>Ausbildung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41938" y="2135685"/>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extLst>
              <a:ext uri="{FF2B5EF4-FFF2-40B4-BE49-F238E27FC236}">
                <a16:creationId xmlns:a16="http://schemas.microsoft.com/office/drawing/2014/main" id="{B7962DC2-4989-4D24-A17B-01155ACF54D8}"/>
              </a:ext>
            </a:extLst>
          </p:cNvPr>
          <p:cNvSpPr/>
          <p:nvPr/>
        </p:nvSpPr>
        <p:spPr>
          <a:xfrm>
            <a:off x="4997116"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extLst>
              <a:ext uri="{FF2B5EF4-FFF2-40B4-BE49-F238E27FC236}">
                <a16:creationId xmlns:a16="http://schemas.microsoft.com/office/drawing/2014/main" id="{E35E2558-98C9-4BB4-B450-0929E97DFABE}"/>
              </a:ext>
            </a:extLst>
          </p:cNvPr>
          <p:cNvSpPr/>
          <p:nvPr/>
        </p:nvSpPr>
        <p:spPr>
          <a:xfrm>
            <a:off x="9052297"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44576834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de-DE" b="1" dirty="0">
              <a:latin typeface="Cooper Black" panose="0208090404030B020404" pitchFamily="18" charset="0"/>
              <a:cs typeface="MV Boli" panose="02000500030200090000" pitchFamily="2" charset="0"/>
            </a:endParaRPr>
          </a:p>
        </p:txBody>
      </p:sp>
      <p:sp>
        <p:nvSpPr>
          <p:cNvPr id="3" name="Rechteck 2">
            <a:extLst>
              <a:ext uri="{FF2B5EF4-FFF2-40B4-BE49-F238E27FC236}">
                <a16:creationId xmlns:a16="http://schemas.microsoft.com/office/drawing/2014/main" id="{C5EF8F6A-336D-49E5-A190-ADAA7C2D38E4}"/>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8" name="Gerader Verbinder 7">
            <a:extLst>
              <a:ext uri="{FF2B5EF4-FFF2-40B4-BE49-F238E27FC236}">
                <a16:creationId xmlns:a16="http://schemas.microsoft.com/office/drawing/2014/main" id="{C40C3B43-6855-4F46-BE70-7C25523942AD}"/>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Textfeld 11">
            <a:extLst>
              <a:ext uri="{FF2B5EF4-FFF2-40B4-BE49-F238E27FC236}">
                <a16:creationId xmlns:a16="http://schemas.microsoft.com/office/drawing/2014/main" id="{E69D926E-3EC8-4004-BC4E-A4F6CE50A98A}"/>
              </a:ext>
            </a:extLst>
          </p:cNvPr>
          <p:cNvSpPr txBox="1"/>
          <p:nvPr/>
        </p:nvSpPr>
        <p:spPr>
          <a:xfrm>
            <a:off x="395873" y="1215718"/>
            <a:ext cx="11179499" cy="5878532"/>
          </a:xfrm>
          <a:prstGeom prst="rect">
            <a:avLst/>
          </a:prstGeom>
          <a:noFill/>
        </p:spPr>
        <p:txBody>
          <a:bodyPr wrap="square" rtlCol="0">
            <a:spAutoFit/>
          </a:bodyPr>
          <a:lstStyle/>
          <a:p>
            <a:endParaRPr lang="de-DE" dirty="0"/>
          </a:p>
          <a:p>
            <a:endParaRPr lang="de-DE" dirty="0"/>
          </a:p>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Berufsinformationszentrum (</a:t>
            </a:r>
            <a:r>
              <a:rPr lang="de-DE" sz="2000" dirty="0" err="1">
                <a:solidFill>
                  <a:schemeClr val="bg1"/>
                </a:solidFill>
                <a:hlinkClick r:id="rId2">
                  <a:extLst>
                    <a:ext uri="{A12FA001-AC4F-418D-AE19-62706E023703}">
                      <ahyp:hlinkClr xmlns:ahyp="http://schemas.microsoft.com/office/drawing/2018/hyperlinkcolor" val="tx"/>
                    </a:ext>
                  </a:extLst>
                </a:hlinkClick>
              </a:rPr>
              <a:t>BiZ</a:t>
            </a:r>
            <a:r>
              <a:rPr lang="de-DE" sz="2000" dirty="0">
                <a:solidFill>
                  <a:schemeClr val="bg1"/>
                </a:solidFill>
                <a:hlinkClick r:id="rId2">
                  <a:extLst>
                    <a:ext uri="{A12FA001-AC4F-418D-AE19-62706E023703}">
                      <ahyp:hlinkClr xmlns:ahyp="http://schemas.microsoft.com/office/drawing/2018/hyperlinkcolor" val="tx"/>
                    </a:ext>
                  </a:extLst>
                </a:hlinkClick>
              </a:rPr>
              <a:t>) der Agentur für Arbeit </a:t>
            </a:r>
            <a:endParaRPr lang="de-DE" sz="2000" dirty="0">
              <a:solidFill>
                <a:schemeClr val="bg1"/>
              </a:solidFill>
            </a:endParaRPr>
          </a:p>
          <a:p>
            <a:pPr lvl="1"/>
            <a:r>
              <a:rPr lang="de-DE" sz="2000" dirty="0">
                <a:solidFill>
                  <a:schemeClr val="bg1"/>
                </a:solidFill>
              </a:rPr>
              <a:t>      E-Mail: sachsen-anhalt-ost.biz@arbeitsagentur.de, Tel.: 0340/502-1190</a:t>
            </a:r>
          </a:p>
          <a:p>
            <a:pPr lvl="1"/>
            <a:endParaRPr lang="de-DE" sz="2000" dirty="0">
              <a:solidFill>
                <a:schemeClr val="bg1"/>
              </a:solidFill>
            </a:endParaRPr>
          </a:p>
          <a:p>
            <a:pPr marL="800100" lvl="1" indent="-342900">
              <a:buFont typeface="Arial" panose="020B0604020202020204" pitchFamily="34" charset="0"/>
              <a:buChar char="•"/>
            </a:pPr>
            <a:r>
              <a:rPr lang="de-DE" sz="2000" dirty="0" err="1">
                <a:solidFill>
                  <a:schemeClr val="bg1"/>
                </a:solidFill>
                <a:hlinkClick r:id="rId3">
                  <a:extLst>
                    <a:ext uri="{A12FA001-AC4F-418D-AE19-62706E023703}">
                      <ahyp:hlinkClr xmlns:ahyp="http://schemas.microsoft.com/office/drawing/2018/hyperlinkcolor" val="tx"/>
                    </a:ext>
                  </a:extLst>
                </a:hlinkClick>
              </a:rPr>
              <a:t>Jugend.Berufs.Zentrum</a:t>
            </a:r>
            <a:r>
              <a:rPr lang="de-DE" sz="2000" dirty="0">
                <a:solidFill>
                  <a:schemeClr val="bg1"/>
                </a:solidFill>
                <a:hlinkClick r:id="rId3">
                  <a:extLst>
                    <a:ext uri="{A12FA001-AC4F-418D-AE19-62706E023703}">
                      <ahyp:hlinkClr xmlns:ahyp="http://schemas.microsoft.com/office/drawing/2018/hyperlinkcolor" val="tx"/>
                    </a:ext>
                  </a:extLst>
                </a:hlinkClick>
              </a:rPr>
              <a:t> </a:t>
            </a:r>
            <a:endParaRPr lang="de-DE" sz="2000" dirty="0">
              <a:solidFill>
                <a:schemeClr val="bg1"/>
              </a:solidFill>
            </a:endParaRPr>
          </a:p>
          <a:p>
            <a:pPr lvl="1"/>
            <a:r>
              <a:rPr lang="de-DE" sz="2000" dirty="0">
                <a:solidFill>
                  <a:schemeClr val="bg1"/>
                </a:solidFill>
              </a:rPr>
              <a:t>      E-Mail: jugendberufszentrum@dessau-rosslau.de, Tel.: 0340/5169-401</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4">
                  <a:extLst>
                    <a:ext uri="{A12FA001-AC4F-418D-AE19-62706E023703}">
                      <ahyp:hlinkClr xmlns:ahyp="http://schemas.microsoft.com/office/drawing/2018/hyperlinkcolor" val="tx"/>
                    </a:ext>
                  </a:extLst>
                </a:hlinkClick>
              </a:rPr>
              <a:t>IRC </a:t>
            </a:r>
            <a:r>
              <a:rPr lang="de-DE" sz="2000" dirty="0" err="1">
                <a:solidFill>
                  <a:schemeClr val="bg1"/>
                </a:solidFill>
                <a:hlinkClick r:id="rId4">
                  <a:extLst>
                    <a:ext uri="{A12FA001-AC4F-418D-AE19-62706E023703}">
                      <ahyp:hlinkClr xmlns:ahyp="http://schemas.microsoft.com/office/drawing/2018/hyperlinkcolor" val="tx"/>
                    </a:ext>
                  </a:extLst>
                </a:hlinkClick>
              </a:rPr>
              <a:t>GgmbH</a:t>
            </a:r>
            <a:r>
              <a:rPr lang="de-DE" sz="2000" dirty="0">
                <a:solidFill>
                  <a:schemeClr val="bg1"/>
                </a:solidFill>
                <a:hlinkClick r:id="rId4">
                  <a:extLst>
                    <a:ext uri="{A12FA001-AC4F-418D-AE19-62706E023703}">
                      <ahyp:hlinkClr xmlns:ahyp="http://schemas.microsoft.com/office/drawing/2018/hyperlinkcolor" val="tx"/>
                    </a:ext>
                  </a:extLst>
                </a:hlinkClick>
              </a:rPr>
              <a:t>, Projekt „DABEI“</a:t>
            </a:r>
            <a:br>
              <a:rPr lang="de-DE" sz="2000" dirty="0">
                <a:solidFill>
                  <a:schemeClr val="bg1"/>
                </a:solidFill>
              </a:rPr>
            </a:br>
            <a:r>
              <a:rPr lang="de-DE" sz="2000" dirty="0">
                <a:solidFill>
                  <a:schemeClr val="bg1"/>
                </a:solidFill>
              </a:rPr>
              <a:t>E-Mail: info.dabei@rescue.org, Tel.: 0157/30218295</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err="1">
                <a:solidFill>
                  <a:schemeClr val="bg1"/>
                </a:solidFill>
                <a:hlinkClick r:id="rId5">
                  <a:extLst>
                    <a:ext uri="{A12FA001-AC4F-418D-AE19-62706E023703}">
                      <ahyp:hlinkClr xmlns:ahyp="http://schemas.microsoft.com/office/drawing/2018/hyperlinkcolor" val="tx"/>
                    </a:ext>
                  </a:extLst>
                </a:hlinkClick>
              </a:rPr>
              <a:t>Rückkehrertag</a:t>
            </a:r>
            <a:br>
              <a:rPr lang="de-DE" sz="2000" dirty="0">
                <a:solidFill>
                  <a:schemeClr val="bg1"/>
                </a:solidFill>
              </a:rPr>
            </a:br>
            <a:r>
              <a:rPr lang="de-DE" sz="2000" dirty="0">
                <a:solidFill>
                  <a:schemeClr val="bg1"/>
                </a:solidFill>
              </a:rPr>
              <a:t>Internet: </a:t>
            </a:r>
            <a:r>
              <a:rPr lang="de-DE" sz="2000" dirty="0">
                <a:solidFill>
                  <a:schemeClr val="bg1"/>
                </a:solidFill>
                <a:hlinkClick r:id="rId6">
                  <a:extLst>
                    <a:ext uri="{A12FA001-AC4F-418D-AE19-62706E023703}">
                      <ahyp:hlinkClr xmlns:ahyp="http://schemas.microsoft.com/office/drawing/2018/hyperlinkcolor" val="tx"/>
                    </a:ext>
                  </a:extLst>
                </a:hlinkClick>
              </a:rPr>
              <a:t>www.karriere-in-dessau.de</a:t>
            </a:r>
            <a:r>
              <a:rPr lang="de-DE" sz="2000" dirty="0">
                <a:solidFill>
                  <a:schemeClr val="bg1"/>
                </a:solidFill>
              </a:rPr>
              <a:t> </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7">
                  <a:extLst>
                    <a:ext uri="{A12FA001-AC4F-418D-AE19-62706E023703}">
                      <ahyp:hlinkClr xmlns:ahyp="http://schemas.microsoft.com/office/drawing/2018/hyperlinkcolor" val="tx"/>
                    </a:ext>
                  </a:extLst>
                </a:hlinkClick>
              </a:rPr>
              <a:t>JOBAKTIV</a:t>
            </a:r>
            <a:br>
              <a:rPr lang="de-DE" sz="2000" dirty="0">
                <a:solidFill>
                  <a:schemeClr val="bg1"/>
                </a:solidFill>
              </a:rPr>
            </a:br>
            <a:r>
              <a:rPr lang="de-DE" sz="2000" dirty="0">
                <a:solidFill>
                  <a:schemeClr val="bg1"/>
                </a:solidFill>
                <a:hlinkClick r:id="rId8">
                  <a:extLst>
                    <a:ext uri="{A12FA001-AC4F-418D-AE19-62706E023703}">
                      <ahyp:hlinkClr xmlns:ahyp="http://schemas.microsoft.com/office/drawing/2018/hyperlinkcolor" val="tx"/>
                    </a:ext>
                  </a:extLst>
                </a:hlinkClick>
              </a:rPr>
              <a:t>Agentur für Arbeit Sachsen-Anhalt Ost</a:t>
            </a:r>
            <a:endParaRPr lang="de-DE" sz="2000" dirty="0">
              <a:solidFill>
                <a:schemeClr val="bg1"/>
              </a:solidFill>
            </a:endParaRP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endParaRPr lang="de-DE" sz="2000" dirty="0">
              <a:solidFill>
                <a:schemeClr val="bg1"/>
              </a:solidFill>
            </a:endParaRPr>
          </a:p>
          <a:p>
            <a:pPr lvl="1"/>
            <a:endParaRPr lang="de-DE" sz="2000" dirty="0">
              <a:solidFill>
                <a:schemeClr val="bg1"/>
              </a:solidFill>
            </a:endParaRPr>
          </a:p>
        </p:txBody>
      </p:sp>
      <p:sp>
        <p:nvSpPr>
          <p:cNvPr id="6" name="Textfeld 5">
            <a:extLst>
              <a:ext uri="{FF2B5EF4-FFF2-40B4-BE49-F238E27FC236}">
                <a16:creationId xmlns:a16="http://schemas.microsoft.com/office/drawing/2014/main" id="{56DD6B55-DE75-4ACC-B0E9-D3463CB19DE1}"/>
              </a:ext>
            </a:extLst>
          </p:cNvPr>
          <p:cNvSpPr txBox="1"/>
          <p:nvPr/>
        </p:nvSpPr>
        <p:spPr>
          <a:xfrm>
            <a:off x="542463" y="278482"/>
            <a:ext cx="11097087" cy="584775"/>
          </a:xfrm>
          <a:prstGeom prst="rect">
            <a:avLst/>
          </a:prstGeom>
          <a:noFill/>
        </p:spPr>
        <p:txBody>
          <a:bodyPr wrap="square" rtlCol="0">
            <a:spAutoFit/>
          </a:bodyPr>
          <a:lstStyle/>
          <a:p>
            <a:pPr algn="ctr"/>
            <a:r>
              <a:rPr lang="de-DE" sz="3200" b="1" dirty="0">
                <a:solidFill>
                  <a:srgbClr val="FFFFFF"/>
                </a:solidFill>
              </a:rPr>
              <a:t>G</a:t>
            </a:r>
            <a:r>
              <a:rPr lang="de-DE" sz="3200" b="1" dirty="0">
                <a:solidFill>
                  <a:schemeClr val="bg1"/>
                </a:solidFill>
              </a:rPr>
              <a:t>eeignete Bewerberinnen und Bewerber kennenlernen?</a:t>
            </a:r>
          </a:p>
        </p:txBody>
      </p:sp>
      <p:pic>
        <p:nvPicPr>
          <p:cNvPr id="14" name="Grafik 13" descr="Wiedergeben">
            <a:hlinkClick r:id="rId9" action="ppaction://hlinksldjump"/>
            <a:extLst>
              <a:ext uri="{FF2B5EF4-FFF2-40B4-BE49-F238E27FC236}">
                <a16:creationId xmlns:a16="http://schemas.microsoft.com/office/drawing/2014/main" id="{8222683C-4975-4B29-BDBB-F6C38645C38F}"/>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10800000">
            <a:off x="87696" y="229709"/>
            <a:ext cx="907742" cy="825975"/>
          </a:xfrm>
          <a:prstGeom prst="rect">
            <a:avLst/>
          </a:prstGeom>
        </p:spPr>
      </p:pic>
      <p:sp>
        <p:nvSpPr>
          <p:cNvPr id="16" name="Kreis: nicht ausgefüllt 15">
            <a:extLst>
              <a:ext uri="{FF2B5EF4-FFF2-40B4-BE49-F238E27FC236}">
                <a16:creationId xmlns:a16="http://schemas.microsoft.com/office/drawing/2014/main" id="{7B2B1351-47D9-41D1-84F0-F13EA36151F7}"/>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7" name="Textfeld 16">
            <a:extLst>
              <a:ext uri="{FF2B5EF4-FFF2-40B4-BE49-F238E27FC236}">
                <a16:creationId xmlns:a16="http://schemas.microsoft.com/office/drawing/2014/main" id="{210C5BDC-26CE-4E85-90FD-FC4917A55A0A}"/>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1</a:t>
            </a:r>
          </a:p>
        </p:txBody>
      </p:sp>
      <p:grpSp>
        <p:nvGrpSpPr>
          <p:cNvPr id="13" name="Gruppieren 12"/>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0" name="Ovale Legende 9"/>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1" name="Textfeld 10"/>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5" name="Textfeld 14"/>
          <p:cNvSpPr txBox="1"/>
          <p:nvPr/>
        </p:nvSpPr>
        <p:spPr>
          <a:xfrm rot="20897352">
            <a:off x="9013680" y="5361731"/>
            <a:ext cx="3117057" cy="923330"/>
          </a:xfrm>
          <a:prstGeom prst="rect">
            <a:avLst/>
          </a:prstGeom>
          <a:noFill/>
        </p:spPr>
        <p:txBody>
          <a:bodyPr wrap="square" rtlCol="0">
            <a:spAutoFit/>
          </a:bodyPr>
          <a:lstStyle/>
          <a:p>
            <a:pPr algn="ctr"/>
            <a:r>
              <a:rPr lang="de-DE" i="1" dirty="0"/>
              <a:t>2 von 3 Unternehmen sagen: </a:t>
            </a:r>
          </a:p>
          <a:p>
            <a:pPr algn="ctr"/>
            <a:r>
              <a:rPr lang="de-DE" i="1" dirty="0" err="1"/>
              <a:t>Diversity</a:t>
            </a:r>
            <a:r>
              <a:rPr lang="de-DE" i="1" dirty="0"/>
              <a:t> bringt der Organisation konkrete Vorteile.</a:t>
            </a:r>
          </a:p>
        </p:txBody>
      </p:sp>
    </p:spTree>
    <p:extLst>
      <p:ext uri="{BB962C8B-B14F-4D97-AF65-F5344CB8AC3E}">
        <p14:creationId xmlns:p14="http://schemas.microsoft.com/office/powerpoint/2010/main" val="2582930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105965" cy="6832640"/>
          </a:xfrm>
          <a:prstGeom prst="rect">
            <a:avLst/>
          </a:prstGeom>
          <a:noFill/>
        </p:spPr>
        <p:txBody>
          <a:bodyPr wrap="square" rtlCol="0">
            <a:spAutoFit/>
          </a:bodyPr>
          <a:lstStyle/>
          <a:p>
            <a:pPr lvl="1"/>
            <a:endParaRPr lang="de-DE" dirty="0"/>
          </a:p>
          <a:p>
            <a:pPr marL="800100" lvl="1" indent="-342900">
              <a:buFont typeface="Arial" panose="020B0604020202020204" pitchFamily="34" charset="0"/>
              <a:buChar char="•"/>
            </a:pPr>
            <a:r>
              <a:rPr lang="de-DE" sz="2000" dirty="0">
                <a:solidFill>
                  <a:schemeClr val="bg1"/>
                </a:solidFill>
              </a:rPr>
              <a:t>Arbeitsagentur Dessau und Jobcenter Dessau-Roßlau können helfen unter der Servicerufnummer: 0800-4555520 (gebührenfrei)</a:t>
            </a:r>
            <a:br>
              <a:rPr lang="de-DE" sz="2000" dirty="0">
                <a:solidFill>
                  <a:schemeClr val="bg1"/>
                </a:solidFill>
              </a:rPr>
            </a:b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IRC </a:t>
            </a:r>
            <a:r>
              <a:rPr lang="de-DE" sz="2000" dirty="0" err="1">
                <a:solidFill>
                  <a:schemeClr val="bg1"/>
                </a:solidFill>
                <a:hlinkClick r:id="rId2">
                  <a:extLst>
                    <a:ext uri="{A12FA001-AC4F-418D-AE19-62706E023703}">
                      <ahyp:hlinkClr xmlns:ahyp="http://schemas.microsoft.com/office/drawing/2018/hyperlinkcolor" val="tx"/>
                    </a:ext>
                  </a:extLst>
                </a:hlinkClick>
              </a:rPr>
              <a:t>GgmbH</a:t>
            </a:r>
            <a:r>
              <a:rPr lang="de-DE" sz="2000" dirty="0">
                <a:solidFill>
                  <a:schemeClr val="bg1"/>
                </a:solidFill>
                <a:hlinkClick r:id="rId2">
                  <a:extLst>
                    <a:ext uri="{A12FA001-AC4F-418D-AE19-62706E023703}">
                      <ahyp:hlinkClr xmlns:ahyp="http://schemas.microsoft.com/office/drawing/2018/hyperlinkcolor" val="tx"/>
                    </a:ext>
                  </a:extLst>
                </a:hlinkClick>
              </a:rPr>
              <a:t>, Projekt „DABEI“</a:t>
            </a:r>
            <a:br>
              <a:rPr lang="de-DE" sz="2000" dirty="0">
                <a:solidFill>
                  <a:schemeClr val="bg1"/>
                </a:solidFill>
              </a:rPr>
            </a:br>
            <a:r>
              <a:rPr lang="de-DE" sz="2000" dirty="0">
                <a:solidFill>
                  <a:schemeClr val="bg1"/>
                </a:solidFill>
              </a:rPr>
              <a:t>E-Mail: info.dabei@rescue.org, Tel.: 0157/30218295</a:t>
            </a:r>
            <a:br>
              <a:rPr lang="de-DE" sz="2000" dirty="0">
                <a:solidFill>
                  <a:schemeClr val="bg1"/>
                </a:solidFill>
              </a:rPr>
            </a:br>
            <a:endParaRPr lang="de-DE" sz="2000" dirty="0">
              <a:solidFill>
                <a:schemeClr val="bg1"/>
              </a:solidFill>
            </a:endParaRPr>
          </a:p>
          <a:p>
            <a:pPr marL="800100" lvl="1" indent="-342900">
              <a:buFont typeface="Arial" panose="020B0604020202020204" pitchFamily="34" charset="0"/>
              <a:buChar char="•"/>
            </a:pPr>
            <a:r>
              <a:rPr lang="de-DE" sz="2000" dirty="0" err="1">
                <a:solidFill>
                  <a:schemeClr val="bg1"/>
                </a:solidFill>
                <a:hlinkClick r:id="rId3">
                  <a:extLst>
                    <a:ext uri="{A12FA001-AC4F-418D-AE19-62706E023703}">
                      <ahyp:hlinkClr xmlns:ahyp="http://schemas.microsoft.com/office/drawing/2018/hyperlinkcolor" val="tx"/>
                    </a:ext>
                  </a:extLst>
                </a:hlinkClick>
              </a:rPr>
              <a:t>Jugend.Berufs.Zentrum</a:t>
            </a:r>
            <a:r>
              <a:rPr lang="de-DE" sz="2000" dirty="0">
                <a:solidFill>
                  <a:schemeClr val="bg1"/>
                </a:solidFill>
                <a:hlinkClick r:id="rId3">
                  <a:extLst>
                    <a:ext uri="{A12FA001-AC4F-418D-AE19-62706E023703}">
                      <ahyp:hlinkClr xmlns:ahyp="http://schemas.microsoft.com/office/drawing/2018/hyperlinkcolor" val="tx"/>
                    </a:ext>
                  </a:extLst>
                </a:hlinkClick>
              </a:rPr>
              <a:t> (JBZ)</a:t>
            </a:r>
            <a:endParaRPr lang="de-DE" sz="2000" dirty="0">
              <a:solidFill>
                <a:schemeClr val="bg1"/>
              </a:solidFill>
            </a:endParaRPr>
          </a:p>
          <a:p>
            <a:pPr lvl="1"/>
            <a:r>
              <a:rPr lang="de-DE" sz="2000" dirty="0">
                <a:solidFill>
                  <a:schemeClr val="bg1"/>
                </a:solidFill>
              </a:rPr>
              <a:t>      E-Mail: jugendberufszentrum@dessau-rosslau.de, Tel.: 0340/5169-401</a:t>
            </a:r>
          </a:p>
          <a:p>
            <a:pPr lvl="1"/>
            <a:endParaRPr lang="de-DE" sz="2000" dirty="0">
              <a:solidFill>
                <a:schemeClr val="bg1"/>
              </a:solidFill>
            </a:endParaRPr>
          </a:p>
          <a:p>
            <a:pPr lvl="1"/>
            <a:endParaRPr lang="de-DE" sz="2000" dirty="0">
              <a:solidFill>
                <a:schemeClr val="bg1"/>
              </a:solidFill>
            </a:endParaRPr>
          </a:p>
          <a:p>
            <a:pPr marL="342900" indent="-342900">
              <a:buFont typeface="Arial" panose="020B0604020202020204" pitchFamily="34" charset="0"/>
              <a:buChar char="•"/>
            </a:pPr>
            <a:endParaRPr lang="de-DE" sz="2000" dirty="0">
              <a:solidFill>
                <a:schemeClr val="bg1"/>
              </a:solidFill>
            </a:endParaRPr>
          </a:p>
          <a:p>
            <a:pPr lvl="1"/>
            <a:endParaRPr lang="de-DE" sz="2000" dirty="0">
              <a:solidFill>
                <a:schemeClr val="bg1"/>
              </a:solidFill>
            </a:endParaRPr>
          </a:p>
          <a:p>
            <a:pPr marL="800100" lvl="1" indent="-342900">
              <a:buFont typeface="Arial" panose="020B0604020202020204" pitchFamily="34" charset="0"/>
              <a:buChar char="•"/>
            </a:pPr>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Wer hilft uns Praktika zu organisieren?</a:t>
            </a:r>
          </a:p>
        </p:txBody>
      </p:sp>
      <p:pic>
        <p:nvPicPr>
          <p:cNvPr id="20" name="Grafik 19" descr="Wiedergeben">
            <a:hlinkClick r:id="rId4"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2</a:t>
            </a:r>
          </a:p>
        </p:txBody>
      </p:sp>
      <p:grpSp>
        <p:nvGrpSpPr>
          <p:cNvPr id="2" name="Gruppieren 1"/>
          <p:cNvGrpSpPr/>
          <p:nvPr/>
        </p:nvGrpSpPr>
        <p:grpSpPr>
          <a:xfrm>
            <a:off x="8843281" y="4730327"/>
            <a:ext cx="3348719" cy="1960310"/>
            <a:chOff x="8843281" y="4730327"/>
            <a:chExt cx="3348719" cy="1960310"/>
          </a:xfrm>
        </p:grpSpPr>
        <p:grpSp>
          <p:nvGrpSpPr>
            <p:cNvPr id="10" name="Gruppieren 9"/>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1" name="Ovale Legende 10"/>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3" name="Textfeld 12"/>
              <p:cNvSpPr txBox="1"/>
              <p:nvPr/>
            </p:nvSpPr>
            <p:spPr>
              <a:xfrm rot="20914253">
                <a:off x="9102811" y="5064796"/>
                <a:ext cx="2672704" cy="369332"/>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Fördermöglichkeiten</a:t>
                </a:r>
                <a:endParaRPr lang="de-DE" dirty="0"/>
              </a:p>
            </p:txBody>
          </p:sp>
        </p:grpSp>
        <p:sp>
          <p:nvSpPr>
            <p:cNvPr id="14" name="Textfeld 13">
              <a:hlinkClick r:id="rId7" action="ppaction://hlinksldjump"/>
            </p:cNvPr>
            <p:cNvSpPr txBox="1"/>
            <p:nvPr/>
          </p:nvSpPr>
          <p:spPr>
            <a:xfrm rot="20897352">
              <a:off x="9013680" y="5431005"/>
              <a:ext cx="3117057" cy="923330"/>
            </a:xfrm>
            <a:prstGeom prst="rect">
              <a:avLst/>
            </a:prstGeom>
            <a:noFill/>
          </p:spPr>
          <p:txBody>
            <a:bodyPr wrap="square" rtlCol="0">
              <a:spAutoFit/>
            </a:bodyPr>
            <a:lstStyle/>
            <a:p>
              <a:pPr algn="ctr"/>
              <a:r>
                <a:rPr lang="de-DE" i="1" dirty="0"/>
                <a:t>Für einen kurzen Überblick der Unterstützungsmöglichkeiten klicken sie bitte hier.</a:t>
              </a:r>
            </a:p>
          </p:txBody>
        </p:sp>
      </p:grpSp>
      <p:sp>
        <p:nvSpPr>
          <p:cNvPr id="17" name="Rechteck 16">
            <a:hlinkClick r:id="rId8"/>
            <a:extLst>
              <a:ext uri="{FF2B5EF4-FFF2-40B4-BE49-F238E27FC236}">
                <a16:creationId xmlns:a16="http://schemas.microsoft.com/office/drawing/2014/main" id="{8897AE15-866F-4E67-B1CC-9811E55A986E}"/>
              </a:ext>
            </a:extLst>
          </p:cNvPr>
          <p:cNvSpPr/>
          <p:nvPr/>
        </p:nvSpPr>
        <p:spPr>
          <a:xfrm>
            <a:off x="1319898" y="4665595"/>
            <a:ext cx="4309625"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Praktikumsbörse des JBZ Dessau-Roßlau</a:t>
            </a:r>
          </a:p>
        </p:txBody>
      </p:sp>
    </p:spTree>
    <p:extLst>
      <p:ext uri="{BB962C8B-B14F-4D97-AF65-F5344CB8AC3E}">
        <p14:creationId xmlns:p14="http://schemas.microsoft.com/office/powerpoint/2010/main" val="21807870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105965" cy="5632311"/>
          </a:xfrm>
          <a:prstGeom prst="rect">
            <a:avLst/>
          </a:prstGeom>
          <a:noFill/>
        </p:spPr>
        <p:txBody>
          <a:bodyPr wrap="square" rtlCol="0">
            <a:spAutoFit/>
          </a:bodyPr>
          <a:lstStyle/>
          <a:p>
            <a:pPr lvl="1"/>
            <a:endParaRPr lang="de-DE" dirty="0"/>
          </a:p>
          <a:p>
            <a:r>
              <a:rPr lang="de-DE" b="1" dirty="0">
                <a:solidFill>
                  <a:schemeClr val="bg1"/>
                </a:solidFill>
              </a:rPr>
              <a:t>Berufsvorbereitende Bildungsmaßnahmen (</a:t>
            </a:r>
            <a:r>
              <a:rPr lang="de-DE" b="1" dirty="0" err="1">
                <a:solidFill>
                  <a:schemeClr val="bg1"/>
                </a:solidFill>
              </a:rPr>
              <a:t>BvB</a:t>
            </a:r>
            <a:r>
              <a:rPr lang="de-DE" b="1" dirty="0">
                <a:solidFill>
                  <a:schemeClr val="bg1"/>
                </a:solidFill>
              </a:rPr>
              <a:t>) </a:t>
            </a:r>
          </a:p>
          <a:p>
            <a:pPr marL="285750" indent="-285750">
              <a:buFont typeface="Arial" panose="020B0604020202020204" pitchFamily="34" charset="0"/>
              <a:buChar char="•"/>
            </a:pPr>
            <a:r>
              <a:rPr lang="de-DE" dirty="0">
                <a:solidFill>
                  <a:schemeClr val="bg1"/>
                </a:solidFill>
              </a:rPr>
              <a:t>Kann mehrere Praktika in verschiedenen Betrieben plus Unterricht umfassen.</a:t>
            </a:r>
          </a:p>
          <a:p>
            <a:pPr marL="285750" indent="-285750">
              <a:buFont typeface="Arial" panose="020B0604020202020204" pitchFamily="34" charset="0"/>
              <a:buChar char="•"/>
            </a:pPr>
            <a:r>
              <a:rPr lang="de-DE" dirty="0">
                <a:solidFill>
                  <a:schemeClr val="bg1"/>
                </a:solidFill>
              </a:rPr>
              <a:t>Können bis zu 10 Monate dauern.</a:t>
            </a:r>
          </a:p>
          <a:p>
            <a:pPr marL="285750" indent="-285750">
              <a:buFont typeface="Arial" panose="020B0604020202020204" pitchFamily="34" charset="0"/>
              <a:buChar char="•"/>
            </a:pPr>
            <a:r>
              <a:rPr lang="de-DE" dirty="0">
                <a:solidFill>
                  <a:schemeClr val="bg1"/>
                </a:solidFill>
              </a:rPr>
              <a:t>Sind für junge Menschen, die </a:t>
            </a:r>
          </a:p>
          <a:p>
            <a:pPr marL="742950" lvl="1" indent="-285750">
              <a:buFont typeface="Arial" panose="020B0604020202020204" pitchFamily="34" charset="0"/>
              <a:buChar char="•"/>
            </a:pPr>
            <a:r>
              <a:rPr lang="de-DE" dirty="0">
                <a:solidFill>
                  <a:schemeClr val="bg1"/>
                </a:solidFill>
              </a:rPr>
              <a:t>nicht mehr schulpflichtig sind und noch keinen Ausbildungsplatz haben,</a:t>
            </a:r>
          </a:p>
          <a:p>
            <a:pPr marL="742950" lvl="1" indent="-285750">
              <a:buFont typeface="Arial" panose="020B0604020202020204" pitchFamily="34" charset="0"/>
              <a:buChar char="•"/>
            </a:pPr>
            <a:r>
              <a:rPr lang="de-DE" dirty="0">
                <a:solidFill>
                  <a:schemeClr val="bg1"/>
                </a:solidFill>
              </a:rPr>
              <a:t>noch keinen Schulabschluss haben, der unter bestimmten Voraussetzungen während der </a:t>
            </a:r>
            <a:r>
              <a:rPr lang="de-DE" dirty="0" err="1">
                <a:solidFill>
                  <a:schemeClr val="bg1"/>
                </a:solidFill>
              </a:rPr>
              <a:t>BvB</a:t>
            </a:r>
            <a:r>
              <a:rPr lang="de-DE" dirty="0">
                <a:solidFill>
                  <a:schemeClr val="bg1"/>
                </a:solidFill>
              </a:rPr>
              <a:t> nachgeholt werden kann,</a:t>
            </a:r>
          </a:p>
          <a:p>
            <a:pPr marL="742950" lvl="1" indent="-285750">
              <a:buFont typeface="Arial" panose="020B0604020202020204" pitchFamily="34" charset="0"/>
              <a:buChar char="•"/>
            </a:pPr>
            <a:r>
              <a:rPr lang="de-DE" dirty="0">
                <a:solidFill>
                  <a:schemeClr val="bg1"/>
                </a:solidFill>
              </a:rPr>
              <a:t>ihre Ausbildungsstelle verloren haben und sich neu orientieren möchten.</a:t>
            </a:r>
          </a:p>
          <a:p>
            <a:pPr marL="742950" lvl="1"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2">
                  <a:extLst>
                    <a:ext uri="{A12FA001-AC4F-418D-AE19-62706E023703}">
                      <ahyp:hlinkClr xmlns:ahyp="http://schemas.microsoft.com/office/drawing/2018/hyperlinkcolor" val="tx"/>
                    </a:ext>
                  </a:extLst>
                </a:hlinkClick>
              </a:rPr>
              <a:t>hier</a:t>
            </a:r>
            <a:r>
              <a:rPr lang="de-DE" dirty="0">
                <a:solidFill>
                  <a:schemeClr val="bg1"/>
                </a:solidFill>
              </a:rPr>
              <a:t> (externe Webseite).</a:t>
            </a:r>
          </a:p>
          <a:p>
            <a:endParaRPr lang="de-DE" dirty="0">
              <a:solidFill>
                <a:schemeClr val="bg1"/>
              </a:solidFill>
            </a:endParaRPr>
          </a:p>
          <a:p>
            <a:r>
              <a:rPr lang="de-DE" b="1" dirty="0">
                <a:solidFill>
                  <a:schemeClr val="bg1"/>
                </a:solidFill>
              </a:rPr>
              <a:t>Berufsausbildungsbeihilfe (BAB)</a:t>
            </a:r>
          </a:p>
          <a:p>
            <a:pPr marL="285750" indent="-285750">
              <a:buFont typeface="Arial" panose="020B0604020202020204" pitchFamily="34" charset="0"/>
              <a:buChar char="•"/>
            </a:pPr>
            <a:r>
              <a:rPr lang="de-DE" dirty="0">
                <a:solidFill>
                  <a:schemeClr val="bg1"/>
                </a:solidFill>
              </a:rPr>
              <a:t>Ist für junge Menschen, die</a:t>
            </a:r>
          </a:p>
          <a:p>
            <a:pPr marL="742950" lvl="1" indent="-285750">
              <a:buFont typeface="Arial" panose="020B0604020202020204" pitchFamily="34" charset="0"/>
              <a:buChar char="•"/>
            </a:pPr>
            <a:r>
              <a:rPr lang="de-DE" dirty="0">
                <a:solidFill>
                  <a:schemeClr val="bg1"/>
                </a:solidFill>
              </a:rPr>
              <a:t>an einer</a:t>
            </a:r>
            <a:r>
              <a:rPr lang="de-DE" b="1" dirty="0">
                <a:solidFill>
                  <a:schemeClr val="bg1"/>
                </a:solidFill>
              </a:rPr>
              <a:t> </a:t>
            </a:r>
            <a:r>
              <a:rPr lang="de-DE" dirty="0">
                <a:solidFill>
                  <a:schemeClr val="bg1"/>
                </a:solidFill>
              </a:rPr>
              <a:t>berufsvorbereitenden Bildungsmaßnahme (</a:t>
            </a:r>
            <a:r>
              <a:rPr lang="de-DE" dirty="0" err="1">
                <a:solidFill>
                  <a:schemeClr val="bg1"/>
                </a:solidFill>
              </a:rPr>
              <a:t>BvB</a:t>
            </a:r>
            <a:r>
              <a:rPr lang="de-DE" dirty="0">
                <a:solidFill>
                  <a:schemeClr val="bg1"/>
                </a:solidFill>
              </a:rPr>
              <a:t>) teilnehmen.</a:t>
            </a:r>
          </a:p>
          <a:p>
            <a:pPr marL="742950" lvl="1" indent="-285750">
              <a:buFont typeface="Arial" panose="020B0604020202020204" pitchFamily="34" charset="0"/>
              <a:buChar char="•"/>
            </a:pPr>
            <a:r>
              <a:rPr lang="de-DE" dirty="0">
                <a:solidFill>
                  <a:schemeClr val="bg1"/>
                </a:solidFill>
              </a:rPr>
              <a:t>eine betriebliche o. außerbetriebliche Berufsausbildung in einem anerkannten Ausbildungsberuf machen und </a:t>
            </a:r>
          </a:p>
          <a:p>
            <a:pPr marL="1200150" lvl="2" indent="-285750">
              <a:buFont typeface="Arial" panose="020B0604020202020204" pitchFamily="34" charset="0"/>
              <a:buChar char="•"/>
            </a:pPr>
            <a:r>
              <a:rPr lang="de-DE" dirty="0">
                <a:solidFill>
                  <a:schemeClr val="bg1"/>
                </a:solidFill>
              </a:rPr>
              <a:t>deren Ausbildungsbetrieb zu weit vom Elternhaus entfernt ist, um zuhause wohnen zu bleiben,</a:t>
            </a:r>
          </a:p>
          <a:p>
            <a:pPr marL="1200150" lvl="2" indent="-285750">
              <a:buFont typeface="Arial" panose="020B0604020202020204" pitchFamily="34" charset="0"/>
              <a:buChar char="•"/>
            </a:pPr>
            <a:r>
              <a:rPr lang="de-DE" dirty="0">
                <a:solidFill>
                  <a:schemeClr val="bg1"/>
                </a:solidFill>
              </a:rPr>
              <a:t>über 18 Jahre alt oder verheiratet sind, bzw. mit ihrer Partnerin oder Partner zusammenleben,</a:t>
            </a:r>
          </a:p>
          <a:p>
            <a:pPr marL="1200150" lvl="2" indent="-285750">
              <a:buFont typeface="Arial" panose="020B0604020202020204" pitchFamily="34" charset="0"/>
              <a:buChar char="•"/>
            </a:pPr>
            <a:r>
              <a:rPr lang="de-DE" dirty="0">
                <a:solidFill>
                  <a:schemeClr val="bg1"/>
                </a:solidFill>
              </a:rPr>
              <a:t>mindestens ein Kind haben und nicht in der Häuslichkeit der Eltern leben.</a:t>
            </a:r>
          </a:p>
          <a:p>
            <a:pPr marL="1200150" lvl="2"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3">
                  <a:extLst>
                    <a:ext uri="{A12FA001-AC4F-418D-AE19-62706E023703}">
                      <ahyp:hlinkClr xmlns:ahyp="http://schemas.microsoft.com/office/drawing/2018/hyperlinkcolor" val="tx"/>
                    </a:ext>
                  </a:extLst>
                </a:hlinkClick>
              </a:rPr>
              <a:t>hier</a:t>
            </a:r>
            <a:r>
              <a:rPr lang="de-DE" dirty="0">
                <a:solidFill>
                  <a:schemeClr val="bg1"/>
                </a:solidFill>
              </a:rPr>
              <a:t> (www.arbeitsagentur.de).</a:t>
            </a:r>
          </a:p>
          <a:p>
            <a:pPr marL="1200150" lvl="2"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1077218"/>
          </a:xfrm>
          <a:prstGeom prst="rect">
            <a:avLst/>
          </a:prstGeom>
          <a:noFill/>
        </p:spPr>
        <p:txBody>
          <a:bodyPr wrap="square" rtlCol="0">
            <a:spAutoFit/>
          </a:bodyPr>
          <a:lstStyle/>
          <a:p>
            <a:pPr algn="ctr"/>
            <a:r>
              <a:rPr lang="de-DE" sz="3200" b="1" dirty="0">
                <a:solidFill>
                  <a:schemeClr val="bg1"/>
                </a:solidFill>
              </a:rPr>
              <a:t>Wer hilft uns Praktika zu organisieren?</a:t>
            </a:r>
          </a:p>
          <a:p>
            <a:pPr algn="ctr"/>
            <a:r>
              <a:rPr lang="de-DE" sz="3200" b="1" dirty="0">
                <a:solidFill>
                  <a:schemeClr val="bg1"/>
                </a:solidFill>
              </a:rPr>
              <a:t>Fördermöglichkeiten 1 von 3</a:t>
            </a:r>
          </a:p>
        </p:txBody>
      </p:sp>
      <p:pic>
        <p:nvPicPr>
          <p:cNvPr id="20" name="Grafik 19" descr="Wiedergeben">
            <a:hlinkClick r:id="rId4"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
        <p:nvSpPr>
          <p:cNvPr id="9" name="Pfeil nach rechts 8">
            <a:hlinkClick r:id="rId7" action="ppaction://hlinksldjump"/>
          </p:cNvPr>
          <p:cNvSpPr/>
          <p:nvPr/>
        </p:nvSpPr>
        <p:spPr>
          <a:xfrm>
            <a:off x="11008480" y="6231813"/>
            <a:ext cx="1098259"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WEITER</a:t>
            </a:r>
          </a:p>
        </p:txBody>
      </p:sp>
    </p:spTree>
    <p:extLst>
      <p:ext uri="{BB962C8B-B14F-4D97-AF65-F5344CB8AC3E}">
        <p14:creationId xmlns:p14="http://schemas.microsoft.com/office/powerpoint/2010/main" val="12548641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3970318"/>
          </a:xfrm>
          <a:prstGeom prst="rect">
            <a:avLst/>
          </a:prstGeom>
          <a:noFill/>
        </p:spPr>
        <p:txBody>
          <a:bodyPr wrap="square" rtlCol="0">
            <a:spAutoFit/>
          </a:bodyPr>
          <a:lstStyle/>
          <a:p>
            <a:pPr lvl="1"/>
            <a:endParaRPr lang="de-DE" dirty="0"/>
          </a:p>
          <a:p>
            <a:r>
              <a:rPr lang="de-DE" b="1" dirty="0">
                <a:solidFill>
                  <a:schemeClr val="bg1"/>
                </a:solidFill>
              </a:rPr>
              <a:t>Einstiegsqualifizierung (EQ) </a:t>
            </a:r>
          </a:p>
          <a:p>
            <a:pPr marL="285750" indent="-285750">
              <a:buFont typeface="Arial" panose="020B0604020202020204" pitchFamily="34" charset="0"/>
              <a:buChar char="•"/>
            </a:pPr>
            <a:r>
              <a:rPr lang="de-DE" dirty="0">
                <a:solidFill>
                  <a:schemeClr val="bg1"/>
                </a:solidFill>
              </a:rPr>
              <a:t>hilft Unternehmern künftige Auszubildende in der betrieblichen Praxis kennenzulernen</a:t>
            </a:r>
          </a:p>
          <a:p>
            <a:pPr marL="285750" indent="-285750">
              <a:buFont typeface="Arial" panose="020B0604020202020204" pitchFamily="34" charset="0"/>
              <a:buChar char="•"/>
            </a:pPr>
            <a:r>
              <a:rPr lang="de-DE" dirty="0">
                <a:solidFill>
                  <a:schemeClr val="bg1"/>
                </a:solidFill>
              </a:rPr>
              <a:t>beinhaltet ein Langzeitpraktikum von mindestens 4 bis maximal 12 Monaten</a:t>
            </a:r>
          </a:p>
          <a:p>
            <a:pPr marL="285750" indent="-285750">
              <a:buFont typeface="Arial" panose="020B0604020202020204" pitchFamily="34" charset="0"/>
              <a:buChar char="•"/>
            </a:pPr>
            <a:r>
              <a:rPr lang="de-DE" dirty="0">
                <a:solidFill>
                  <a:schemeClr val="bg1"/>
                </a:solidFill>
              </a:rPr>
              <a:t>dient der Vermittlung von Grundlagen für den Erwerb beruflicher Handlungsfähigkeit </a:t>
            </a:r>
          </a:p>
          <a:p>
            <a:pPr marL="285750" indent="-285750">
              <a:buFont typeface="Arial" panose="020B0604020202020204" pitchFamily="34" charset="0"/>
              <a:buChar char="•"/>
            </a:pPr>
            <a:r>
              <a:rPr lang="de-DE" dirty="0">
                <a:solidFill>
                  <a:schemeClr val="bg1"/>
                </a:solidFill>
              </a:rPr>
              <a:t>eine Übernahme in die Ausbildung sollte vom Unternehmen angestrebt werden</a:t>
            </a:r>
          </a:p>
          <a:p>
            <a:pPr marL="285750" indent="-285750">
              <a:buFont typeface="Arial" panose="020B0604020202020204" pitchFamily="34" charset="0"/>
              <a:buChar char="•"/>
            </a:pPr>
            <a:r>
              <a:rPr lang="de-DE" dirty="0">
                <a:solidFill>
                  <a:schemeClr val="bg1"/>
                </a:solidFill>
              </a:rPr>
              <a:t>Förderungsbeginn ist  ab 1. Oktober. Ein vorzeitiger Maßnahmenbeginn ab 1. August ist unter bestimmten Voraussetzungen möglich.</a:t>
            </a:r>
          </a:p>
          <a:p>
            <a:pPr marL="285750" indent="-285750">
              <a:buFont typeface="Arial" panose="020B0604020202020204" pitchFamily="34" charset="0"/>
              <a:buChar char="•"/>
            </a:pPr>
            <a:r>
              <a:rPr lang="de-DE" dirty="0">
                <a:solidFill>
                  <a:schemeClr val="bg1"/>
                </a:solidFill>
              </a:rPr>
              <a:t>der Arbeitgeber trägt die Sach- und Personalkosten der EQ sowie den Beitrag an die Berufsgenossenschaft.</a:t>
            </a:r>
          </a:p>
          <a:p>
            <a:pPr marL="285750" indent="-285750">
              <a:buFont typeface="Arial" panose="020B0604020202020204" pitchFamily="34" charset="0"/>
              <a:buChar char="•"/>
            </a:pPr>
            <a:r>
              <a:rPr lang="de-DE" dirty="0">
                <a:solidFill>
                  <a:schemeClr val="bg1"/>
                </a:solidFill>
              </a:rPr>
              <a:t>ein Zuschuss zur EQ-Vergütung (max. 276 Euro monatlich) und Sozialversicherungsbeiträgen (</a:t>
            </a:r>
            <a:r>
              <a:rPr lang="de-DE" dirty="0" err="1">
                <a:solidFill>
                  <a:schemeClr val="bg1"/>
                </a:solidFill>
              </a:rPr>
              <a:t>max</a:t>
            </a:r>
            <a:r>
              <a:rPr lang="de-DE" dirty="0">
                <a:solidFill>
                  <a:schemeClr val="bg1"/>
                </a:solidFill>
              </a:rPr>
              <a:t> 142 Euro) kann dem Arbeitgeber auf Antrag erstattet werden</a:t>
            </a:r>
          </a:p>
          <a:p>
            <a:pPr marL="285750" indent="-285750">
              <a:buFont typeface="Arial" panose="020B0604020202020204" pitchFamily="34" charset="0"/>
              <a:buChar char="•"/>
            </a:pPr>
            <a:r>
              <a:rPr lang="de-DE" dirty="0">
                <a:solidFill>
                  <a:schemeClr val="bg1"/>
                </a:solidFill>
              </a:rPr>
              <a:t>weitere Infos finden Sie hier (externe Webseite)</a:t>
            </a:r>
          </a:p>
          <a:p>
            <a:pPr marL="285750" indent="-285750">
              <a:buFont typeface="Arial" panose="020B0604020202020204" pitchFamily="34" charset="0"/>
              <a:buChar char="•"/>
            </a:pPr>
            <a:endParaRPr lang="de-DE" dirty="0">
              <a:solidFill>
                <a:schemeClr val="bg1"/>
              </a:solidFill>
            </a:endParaRPr>
          </a:p>
          <a:p>
            <a:pPr marL="285750"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1077218"/>
          </a:xfrm>
          <a:prstGeom prst="rect">
            <a:avLst/>
          </a:prstGeom>
          <a:noFill/>
        </p:spPr>
        <p:txBody>
          <a:bodyPr wrap="square" rtlCol="0">
            <a:spAutoFit/>
          </a:bodyPr>
          <a:lstStyle/>
          <a:p>
            <a:pPr algn="ctr"/>
            <a:r>
              <a:rPr lang="de-DE" sz="3200" b="1" dirty="0">
                <a:solidFill>
                  <a:schemeClr val="bg1"/>
                </a:solidFill>
              </a:rPr>
              <a:t>Wer hilft uns Praktika zu organisieren?</a:t>
            </a:r>
          </a:p>
          <a:p>
            <a:pPr algn="ctr"/>
            <a:r>
              <a:rPr lang="de-DE" sz="3200" b="1" dirty="0">
                <a:solidFill>
                  <a:schemeClr val="bg1"/>
                </a:solidFill>
              </a:rPr>
              <a:t>Fördermöglichkeiten 2 von 3</a:t>
            </a:r>
          </a:p>
        </p:txBody>
      </p:sp>
      <p:pic>
        <p:nvPicPr>
          <p:cNvPr id="20" name="Grafik 19" descr="Wiedergeben">
            <a:hlinkClick r:id="rId2"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B</a:t>
            </a:r>
          </a:p>
        </p:txBody>
      </p:sp>
      <p:sp>
        <p:nvSpPr>
          <p:cNvPr id="10" name="Pfeil nach rechts 9">
            <a:hlinkClick r:id="rId5" action="ppaction://hlinksldjump"/>
          </p:cNvPr>
          <p:cNvSpPr/>
          <p:nvPr/>
        </p:nvSpPr>
        <p:spPr>
          <a:xfrm>
            <a:off x="11008480" y="6231813"/>
            <a:ext cx="1098259"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WEITER</a:t>
            </a:r>
          </a:p>
        </p:txBody>
      </p:sp>
    </p:spTree>
    <p:extLst>
      <p:ext uri="{BB962C8B-B14F-4D97-AF65-F5344CB8AC3E}">
        <p14:creationId xmlns:p14="http://schemas.microsoft.com/office/powerpoint/2010/main" val="25621180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5355312"/>
          </a:xfrm>
          <a:prstGeom prst="rect">
            <a:avLst/>
          </a:prstGeom>
          <a:noFill/>
        </p:spPr>
        <p:txBody>
          <a:bodyPr wrap="square" rtlCol="0">
            <a:spAutoFit/>
          </a:bodyPr>
          <a:lstStyle/>
          <a:p>
            <a:pPr lvl="1"/>
            <a:endParaRPr lang="de-DE" dirty="0"/>
          </a:p>
          <a:p>
            <a:r>
              <a:rPr lang="de-DE" b="1" dirty="0">
                <a:solidFill>
                  <a:schemeClr val="bg1"/>
                </a:solidFill>
              </a:rPr>
              <a:t>Assistierte Ausbildung flexibel (</a:t>
            </a:r>
            <a:r>
              <a:rPr lang="de-DE" b="1" dirty="0" err="1">
                <a:solidFill>
                  <a:schemeClr val="bg1"/>
                </a:solidFill>
              </a:rPr>
              <a:t>AsA</a:t>
            </a:r>
            <a:r>
              <a:rPr lang="de-DE" b="1" dirty="0">
                <a:solidFill>
                  <a:schemeClr val="bg1"/>
                </a:solidFill>
              </a:rPr>
              <a:t> Flex) </a:t>
            </a:r>
          </a:p>
          <a:p>
            <a:pPr marL="285750" indent="-285750">
              <a:buFont typeface="Arial" panose="020B0604020202020204" pitchFamily="34" charset="0"/>
              <a:buChar char="•"/>
            </a:pPr>
            <a:r>
              <a:rPr lang="de-DE" dirty="0">
                <a:solidFill>
                  <a:schemeClr val="bg1"/>
                </a:solidFill>
              </a:rPr>
              <a:t>Unterstützt Jugendliche mit schwierigen Ausgangsbedingungen und hohem Förderbedarf durch entsprechende Vorbereitung und intensive sozialpädagogische Begleitung beim Absolvieren einer regulären Ausbildung.</a:t>
            </a:r>
          </a:p>
          <a:p>
            <a:endParaRPr lang="de-DE" dirty="0">
              <a:solidFill>
                <a:schemeClr val="bg1"/>
              </a:solidFill>
            </a:endParaRPr>
          </a:p>
          <a:p>
            <a:pPr marL="285750" indent="-285750">
              <a:buFont typeface="Arial" panose="020B0604020202020204" pitchFamily="34" charset="0"/>
              <a:buChar char="•"/>
            </a:pPr>
            <a:r>
              <a:rPr lang="de-DE" b="1" dirty="0">
                <a:solidFill>
                  <a:schemeClr val="bg1"/>
                </a:solidFill>
              </a:rPr>
              <a:t>Betriebe </a:t>
            </a:r>
            <a:r>
              <a:rPr lang="de-DE" dirty="0">
                <a:solidFill>
                  <a:schemeClr val="bg1"/>
                </a:solidFill>
              </a:rPr>
              <a:t>erhalten Unterstützung</a:t>
            </a:r>
            <a:r>
              <a:rPr lang="de-DE" b="1" dirty="0">
                <a:solidFill>
                  <a:schemeClr val="bg1"/>
                </a:solidFill>
              </a:rPr>
              <a:t> </a:t>
            </a:r>
            <a:r>
              <a:rPr lang="de-DE" dirty="0">
                <a:solidFill>
                  <a:schemeClr val="bg1"/>
                </a:solidFill>
              </a:rPr>
              <a:t>z.B. bei der Verwaltung, Organisation und Durchführung der Ausbildung oder in der Stabilisierung des Ausbildungsverhältnisses (auch durch Begleitung im Betriebsalltag).</a:t>
            </a:r>
          </a:p>
          <a:p>
            <a:endParaRPr lang="de-DE" dirty="0">
              <a:solidFill>
                <a:schemeClr val="bg1"/>
              </a:solidFill>
            </a:endParaRPr>
          </a:p>
          <a:p>
            <a:pPr marL="285750" indent="-285750">
              <a:buFont typeface="Arial" panose="020B0604020202020204" pitchFamily="34" charset="0"/>
              <a:buChar char="•"/>
            </a:pPr>
            <a:r>
              <a:rPr lang="de-DE" b="1" dirty="0">
                <a:solidFill>
                  <a:schemeClr val="bg1"/>
                </a:solidFill>
              </a:rPr>
              <a:t>Azubis</a:t>
            </a:r>
            <a:r>
              <a:rPr lang="de-DE" dirty="0">
                <a:solidFill>
                  <a:schemeClr val="bg1"/>
                </a:solidFill>
              </a:rPr>
              <a:t> erhalten Unterstützung </a:t>
            </a:r>
            <a:r>
              <a:rPr lang="de-DE" dirty="0" err="1">
                <a:solidFill>
                  <a:schemeClr val="bg1"/>
                </a:solidFill>
              </a:rPr>
              <a:t>z.b.</a:t>
            </a:r>
            <a:r>
              <a:rPr lang="de-DE" dirty="0">
                <a:solidFill>
                  <a:schemeClr val="bg1"/>
                </a:solidFill>
              </a:rPr>
              <a:t> durch Wissensvermittlung in Allgemeinbildung oder in Fachtheorie, Sprachunterricht oder z.B. Hilfe bei Problemen im sozialen Umfeld.</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Eine ausbildungsbegleitende, feste Bezugsperson steht Ihnen während der gesamten Förderdauer zur Seite.</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Die Maßnahme kann auch eine Vorphase beinhalten, in der Sie Ihre künftige Nachwuchskraft kennen­lernen und weitere Unterstützung vom Bildungs­träger erhalten können.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Die Kosten der Maßnahme werden durch die Agenturen für Arbeit bzw. Jobcenter vollständig getragen.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2">
                  <a:extLst>
                    <a:ext uri="{A12FA001-AC4F-418D-AE19-62706E023703}">
                      <ahyp:hlinkClr xmlns:ahyp="http://schemas.microsoft.com/office/drawing/2018/hyperlinkcolor" val="tx"/>
                    </a:ext>
                  </a:extLst>
                </a:hlinkClick>
              </a:rPr>
              <a:t>hier</a:t>
            </a:r>
            <a:r>
              <a:rPr lang="de-DE" dirty="0">
                <a:solidFill>
                  <a:schemeClr val="bg1"/>
                </a:solidFill>
              </a:rPr>
              <a:t> (www.arbeitsagentur.de).</a:t>
            </a: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1077218"/>
          </a:xfrm>
          <a:prstGeom prst="rect">
            <a:avLst/>
          </a:prstGeom>
          <a:noFill/>
        </p:spPr>
        <p:txBody>
          <a:bodyPr wrap="square" rtlCol="0">
            <a:spAutoFit/>
          </a:bodyPr>
          <a:lstStyle/>
          <a:p>
            <a:pPr algn="ctr"/>
            <a:r>
              <a:rPr lang="de-DE" sz="3200" b="1" dirty="0">
                <a:solidFill>
                  <a:schemeClr val="bg1"/>
                </a:solidFill>
              </a:rPr>
              <a:t>Wer hilft uns Praktika zu organisieren?</a:t>
            </a:r>
          </a:p>
          <a:p>
            <a:pPr algn="ctr"/>
            <a:r>
              <a:rPr lang="de-DE" sz="3200" b="1" dirty="0">
                <a:solidFill>
                  <a:schemeClr val="bg1"/>
                </a:solidFill>
              </a:rPr>
              <a:t>Fördermöglichkeiten 3 von 3</a:t>
            </a:r>
          </a:p>
        </p:txBody>
      </p:sp>
      <p:pic>
        <p:nvPicPr>
          <p:cNvPr id="20" name="Grafik 19" descr="Wiedergeben">
            <a:hlinkClick r:id="rId3"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C</a:t>
            </a:r>
          </a:p>
        </p:txBody>
      </p:sp>
      <p:sp>
        <p:nvSpPr>
          <p:cNvPr id="10" name="Pfeil nach rechts 9">
            <a:hlinkClick r:id="rId6" action="ppaction://hlinksldjump"/>
          </p:cNvPr>
          <p:cNvSpPr/>
          <p:nvPr/>
        </p:nvSpPr>
        <p:spPr>
          <a:xfrm>
            <a:off x="10958946" y="6231813"/>
            <a:ext cx="1147794"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ZURÜCK</a:t>
            </a:r>
          </a:p>
        </p:txBody>
      </p:sp>
    </p:spTree>
    <p:extLst>
      <p:ext uri="{BB962C8B-B14F-4D97-AF65-F5344CB8AC3E}">
        <p14:creationId xmlns:p14="http://schemas.microsoft.com/office/powerpoint/2010/main" val="1078713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5873" y="1793971"/>
            <a:ext cx="11105965" cy="3477875"/>
          </a:xfrm>
          <a:prstGeom prst="rect">
            <a:avLst/>
          </a:prstGeom>
          <a:noFill/>
        </p:spPr>
        <p:txBody>
          <a:bodyPr wrap="square" rtlCol="0">
            <a:spAutoFit/>
          </a:bodyPr>
          <a:lstStyle/>
          <a:p>
            <a:r>
              <a:rPr lang="de-DE" sz="2000" b="1" dirty="0">
                <a:solidFill>
                  <a:srgbClr val="0070C0"/>
                </a:solidFill>
              </a:rPr>
              <a:t>        </a:t>
            </a:r>
            <a:r>
              <a:rPr lang="de-DE" sz="2000" b="1" dirty="0">
                <a:solidFill>
                  <a:schemeClr val="bg1"/>
                </a:solidFill>
              </a:rPr>
              <a:t>Beratung zu Einstiegsqualifizierung (EQ) und Assistierte Ausbildung flexibel (</a:t>
            </a:r>
            <a:r>
              <a:rPr lang="de-DE" sz="2000" b="1" dirty="0" err="1">
                <a:solidFill>
                  <a:schemeClr val="bg1"/>
                </a:solidFill>
              </a:rPr>
              <a:t>AsA</a:t>
            </a:r>
            <a:r>
              <a:rPr lang="de-DE" sz="2000" b="1" dirty="0">
                <a:solidFill>
                  <a:schemeClr val="bg1"/>
                </a:solidFill>
              </a:rPr>
              <a:t> Flex):</a:t>
            </a:r>
            <a:endParaRPr lang="de-DE" b="1" u="sng" dirty="0">
              <a:solidFill>
                <a:srgbClr val="0070C0"/>
              </a:solidFill>
            </a:endParaRPr>
          </a:p>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EQ und </a:t>
            </a:r>
            <a:r>
              <a:rPr lang="de-DE" sz="2000" dirty="0" err="1">
                <a:solidFill>
                  <a:schemeClr val="bg1"/>
                </a:solidFill>
                <a:hlinkClick r:id="rId2">
                  <a:extLst>
                    <a:ext uri="{A12FA001-AC4F-418D-AE19-62706E023703}">
                      <ahyp:hlinkClr xmlns:ahyp="http://schemas.microsoft.com/office/drawing/2018/hyperlinkcolor" val="tx"/>
                    </a:ext>
                  </a:extLst>
                </a:hlinkClick>
              </a:rPr>
              <a:t>AsA</a:t>
            </a:r>
            <a:r>
              <a:rPr lang="de-DE" sz="2000" dirty="0">
                <a:solidFill>
                  <a:schemeClr val="bg1"/>
                </a:solidFill>
                <a:hlinkClick r:id="rId2">
                  <a:extLst>
                    <a:ext uri="{A12FA001-AC4F-418D-AE19-62706E023703}">
                      <ahyp:hlinkClr xmlns:ahyp="http://schemas.microsoft.com/office/drawing/2018/hyperlinkcolor" val="tx"/>
                    </a:ext>
                  </a:extLst>
                </a:hlinkClick>
              </a:rPr>
              <a:t> Flex bei der IHK</a:t>
            </a:r>
            <a:r>
              <a:rPr lang="de-DE" sz="2000" dirty="0">
                <a:solidFill>
                  <a:schemeClr val="bg1"/>
                </a:solidFill>
              </a:rPr>
              <a:t> </a:t>
            </a:r>
          </a:p>
          <a:p>
            <a:pPr lvl="1"/>
            <a:r>
              <a:rPr lang="de-DE" sz="2000" dirty="0">
                <a:solidFill>
                  <a:schemeClr val="bg1"/>
                </a:solidFill>
              </a:rPr>
              <a:t>      Kathrin </a:t>
            </a:r>
            <a:r>
              <a:rPr lang="de-DE" sz="2000" dirty="0" err="1">
                <a:solidFill>
                  <a:schemeClr val="bg1"/>
                </a:solidFill>
              </a:rPr>
              <a:t>Lorisch</a:t>
            </a:r>
            <a:r>
              <a:rPr lang="de-DE" sz="2000" dirty="0">
                <a:solidFill>
                  <a:schemeClr val="bg1"/>
                </a:solidFill>
              </a:rPr>
              <a:t>, E-Mail: klorisch@halle.ihk.de, Tel.: 0340/26011-15</a:t>
            </a:r>
          </a:p>
          <a:p>
            <a:pPr lvl="1"/>
            <a:endParaRPr lang="de-DE" sz="2000" dirty="0">
              <a:solidFill>
                <a:schemeClr val="bg1"/>
              </a:solidFill>
            </a:endParaRPr>
          </a:p>
          <a:p>
            <a:pPr marL="800100" lvl="1" indent="-342900">
              <a:buFont typeface="Arial" panose="020B0604020202020204" pitchFamily="34" charset="0"/>
              <a:buChar char="•"/>
            </a:pPr>
            <a:r>
              <a:rPr lang="de-DE" sz="2000" dirty="0" err="1">
                <a:solidFill>
                  <a:schemeClr val="bg1"/>
                </a:solidFill>
              </a:rPr>
              <a:t>AsA</a:t>
            </a:r>
            <a:r>
              <a:rPr lang="de-DE" sz="2000" dirty="0">
                <a:solidFill>
                  <a:schemeClr val="bg1"/>
                </a:solidFill>
              </a:rPr>
              <a:t> Flex im </a:t>
            </a:r>
            <a:r>
              <a:rPr lang="de-DE" sz="2000" dirty="0" err="1">
                <a:solidFill>
                  <a:schemeClr val="bg1"/>
                </a:solidFill>
              </a:rPr>
              <a:t>Grone</a:t>
            </a:r>
            <a:r>
              <a:rPr lang="de-DE" sz="2000" dirty="0">
                <a:solidFill>
                  <a:schemeClr val="bg1"/>
                </a:solidFill>
              </a:rPr>
              <a:t>-Bildungszentrum </a:t>
            </a:r>
          </a:p>
          <a:p>
            <a:pPr lvl="1"/>
            <a:r>
              <a:rPr lang="de-DE" sz="2000" dirty="0">
                <a:solidFill>
                  <a:schemeClr val="bg1"/>
                </a:solidFill>
              </a:rPr>
              <a:t>      Ralf </a:t>
            </a:r>
            <a:r>
              <a:rPr lang="de-DE" sz="2000" dirty="0" err="1">
                <a:solidFill>
                  <a:schemeClr val="bg1"/>
                </a:solidFill>
              </a:rPr>
              <a:t>Lomsché</a:t>
            </a:r>
            <a:r>
              <a:rPr lang="de-DE" sz="2000" dirty="0">
                <a:solidFill>
                  <a:schemeClr val="bg1"/>
                </a:solidFill>
              </a:rPr>
              <a:t>, E-Mail: r.lomsché@grone.de, Tel.: 0340/21666-939</a:t>
            </a:r>
          </a:p>
          <a:p>
            <a:pPr lvl="1"/>
            <a:endParaRPr lang="de-DE" sz="2000" b="1" u="sng" dirty="0">
              <a:solidFill>
                <a:srgbClr val="00B0F0"/>
              </a:solidFill>
            </a:endParaRPr>
          </a:p>
          <a:p>
            <a:pPr lvl="1"/>
            <a:endParaRPr lang="de-DE" sz="2000" b="1" u="sng" dirty="0">
              <a:solidFill>
                <a:srgbClr val="00B0F0"/>
              </a:solidFill>
            </a:endParaRPr>
          </a:p>
          <a:p>
            <a:pPr lvl="1"/>
            <a:r>
              <a:rPr lang="de-DE" sz="2000" b="1" dirty="0">
                <a:solidFill>
                  <a:schemeClr val="bg1"/>
                </a:solidFill>
              </a:rPr>
              <a:t>Entscheidung zu EQ und </a:t>
            </a:r>
            <a:r>
              <a:rPr lang="de-DE" sz="2000" b="1" dirty="0" err="1">
                <a:solidFill>
                  <a:schemeClr val="bg1"/>
                </a:solidFill>
              </a:rPr>
              <a:t>AsA</a:t>
            </a:r>
            <a:r>
              <a:rPr lang="de-DE" sz="2000" b="1" dirty="0">
                <a:solidFill>
                  <a:schemeClr val="bg1"/>
                </a:solidFill>
              </a:rPr>
              <a:t> Flex:  </a:t>
            </a:r>
          </a:p>
          <a:p>
            <a:pPr marL="800100" lvl="1" indent="-342900">
              <a:buFont typeface="Arial" panose="020B0604020202020204" pitchFamily="34" charset="0"/>
              <a:buChar char="•"/>
            </a:pPr>
            <a:r>
              <a:rPr lang="de-DE" sz="2000" dirty="0">
                <a:solidFill>
                  <a:schemeClr val="bg1"/>
                </a:solidFill>
              </a:rPr>
              <a:t>Agentur für Arbeit Halle Servicerufnummer: 0800-4555520 (gebührenfrei)</a:t>
            </a:r>
          </a:p>
          <a:p>
            <a:pPr lvl="1"/>
            <a:r>
              <a:rPr lang="de-DE" sz="2000" dirty="0">
                <a:solidFill>
                  <a:schemeClr val="bg1"/>
                </a:solidFill>
              </a:rPr>
              <a:t> </a:t>
            </a:r>
          </a:p>
        </p:txBody>
      </p:sp>
      <p:sp>
        <p:nvSpPr>
          <p:cNvPr id="9" name="Rechteck 8">
            <a:extLst>
              <a:ext uri="{FF2B5EF4-FFF2-40B4-BE49-F238E27FC236}">
                <a16:creationId xmlns:a16="http://schemas.microsoft.com/office/drawing/2014/main" id="{5FB4F140-702C-4108-9CBC-D7D286D4D169}"/>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5647C5EB-9E6B-4C2F-9DD8-6655B63E377A}"/>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5" name="Textfeld 14">
            <a:extLst>
              <a:ext uri="{FF2B5EF4-FFF2-40B4-BE49-F238E27FC236}">
                <a16:creationId xmlns:a16="http://schemas.microsoft.com/office/drawing/2014/main" id="{404026A5-5703-4F16-BDFB-70472012F517}"/>
              </a:ext>
            </a:extLst>
          </p:cNvPr>
          <p:cNvSpPr txBox="1"/>
          <p:nvPr/>
        </p:nvSpPr>
        <p:spPr>
          <a:xfrm>
            <a:off x="546559" y="252539"/>
            <a:ext cx="11097087" cy="954107"/>
          </a:xfrm>
          <a:prstGeom prst="rect">
            <a:avLst/>
          </a:prstGeom>
          <a:noFill/>
        </p:spPr>
        <p:txBody>
          <a:bodyPr wrap="square" rtlCol="0">
            <a:spAutoFit/>
          </a:bodyPr>
          <a:lstStyle/>
          <a:p>
            <a:pPr algn="ctr"/>
            <a:r>
              <a:rPr lang="de-DE" sz="2800" b="1" dirty="0">
                <a:solidFill>
                  <a:schemeClr val="bg1"/>
                </a:solidFill>
              </a:rPr>
              <a:t>An den Vor-  und Sprachkenntnissen </a:t>
            </a:r>
          </a:p>
          <a:p>
            <a:pPr algn="ctr"/>
            <a:r>
              <a:rPr lang="de-DE" sz="2800" b="1" dirty="0">
                <a:solidFill>
                  <a:schemeClr val="bg1"/>
                </a:solidFill>
              </a:rPr>
              <a:t>vor der Ausbildung arbeiten?</a:t>
            </a:r>
          </a:p>
        </p:txBody>
      </p:sp>
      <p:pic>
        <p:nvPicPr>
          <p:cNvPr id="11" name="Grafik 10" descr="Wiedergeben">
            <a:hlinkClick r:id="rId3" action="ppaction://hlinksldjump"/>
            <a:extLst>
              <a:ext uri="{FF2B5EF4-FFF2-40B4-BE49-F238E27FC236}">
                <a16:creationId xmlns:a16="http://schemas.microsoft.com/office/drawing/2014/main" id="{2986D4E6-3364-4D6B-836C-A7BAA21F5E4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87696" y="229709"/>
            <a:ext cx="907742" cy="825975"/>
          </a:xfrm>
          <a:prstGeom prst="rect">
            <a:avLst/>
          </a:prstGeom>
        </p:spPr>
      </p:pic>
      <p:sp>
        <p:nvSpPr>
          <p:cNvPr id="18" name="Kreis: nicht ausgefüllt 17">
            <a:extLst>
              <a:ext uri="{FF2B5EF4-FFF2-40B4-BE49-F238E27FC236}">
                <a16:creationId xmlns:a16="http://schemas.microsoft.com/office/drawing/2014/main" id="{9311FA86-5EC0-44E4-ACDA-ED305B23E047}"/>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9" name="Textfeld 18">
            <a:extLst>
              <a:ext uri="{FF2B5EF4-FFF2-40B4-BE49-F238E27FC236}">
                <a16:creationId xmlns:a16="http://schemas.microsoft.com/office/drawing/2014/main" id="{34B57CA6-54D7-421F-BB4D-024F66396CDF}"/>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3</a:t>
            </a:r>
          </a:p>
        </p:txBody>
      </p:sp>
      <p:grpSp>
        <p:nvGrpSpPr>
          <p:cNvPr id="17" name="Gruppieren 16"/>
          <p:cNvGrpSpPr/>
          <p:nvPr/>
        </p:nvGrpSpPr>
        <p:grpSpPr>
          <a:xfrm>
            <a:off x="8843281" y="4730327"/>
            <a:ext cx="3348719" cy="1960310"/>
            <a:chOff x="8843281" y="4730327"/>
            <a:chExt cx="3348719" cy="1960310"/>
          </a:xfrm>
        </p:grpSpPr>
        <p:grpSp>
          <p:nvGrpSpPr>
            <p:cNvPr id="20" name="Gruppieren 19"/>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22" name="Ovale Legende 21"/>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3" name="Textfeld 22"/>
              <p:cNvSpPr txBox="1"/>
              <p:nvPr/>
            </p:nvSpPr>
            <p:spPr>
              <a:xfrm rot="20914253">
                <a:off x="9160477"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Erfahren Sie mehr!</a:t>
                </a:r>
              </a:p>
              <a:p>
                <a:endParaRPr lang="de-DE" dirty="0"/>
              </a:p>
            </p:txBody>
          </p:sp>
        </p:grpSp>
        <p:sp>
          <p:nvSpPr>
            <p:cNvPr id="21" name="Textfeld 20"/>
            <p:cNvSpPr txBox="1"/>
            <p:nvPr/>
          </p:nvSpPr>
          <p:spPr>
            <a:xfrm rot="20897352">
              <a:off x="9013680" y="5382325"/>
              <a:ext cx="3117057" cy="923330"/>
            </a:xfrm>
            <a:prstGeom prst="rect">
              <a:avLst/>
            </a:prstGeom>
            <a:noFill/>
          </p:spPr>
          <p:txBody>
            <a:bodyPr wrap="square" rtlCol="0">
              <a:spAutoFit/>
            </a:bodyPr>
            <a:lstStyle/>
            <a:p>
              <a:pPr algn="ctr"/>
              <a:r>
                <a:rPr lang="de-DE" i="1" dirty="0"/>
                <a:t>Für einen kurzen Überblick der EQ und </a:t>
              </a:r>
              <a:r>
                <a:rPr lang="de-DE" i="1" dirty="0" err="1"/>
                <a:t>ZaA</a:t>
              </a:r>
              <a:r>
                <a:rPr lang="de-DE" i="1" dirty="0"/>
                <a:t> Maßnahmen klicken Sie bitte hier</a:t>
              </a:r>
            </a:p>
          </p:txBody>
        </p:sp>
      </p:grpSp>
    </p:spTree>
    <p:extLst>
      <p:ext uri="{BB962C8B-B14F-4D97-AF65-F5344CB8AC3E}">
        <p14:creationId xmlns:p14="http://schemas.microsoft.com/office/powerpoint/2010/main" val="1135701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5355312"/>
          </a:xfrm>
          <a:prstGeom prst="rect">
            <a:avLst/>
          </a:prstGeom>
          <a:noFill/>
        </p:spPr>
        <p:txBody>
          <a:bodyPr wrap="square" rtlCol="0">
            <a:spAutoFit/>
          </a:bodyPr>
          <a:lstStyle/>
          <a:p>
            <a:pPr lvl="1"/>
            <a:endParaRPr lang="de-DE" dirty="0"/>
          </a:p>
          <a:p>
            <a:r>
              <a:rPr lang="de-DE" b="1" dirty="0">
                <a:solidFill>
                  <a:schemeClr val="bg1"/>
                </a:solidFill>
              </a:rPr>
              <a:t>Einstiegsqualifizierung (EQ) </a:t>
            </a:r>
          </a:p>
          <a:p>
            <a:pPr marL="285750" indent="-285750">
              <a:buFont typeface="Arial" panose="020B0604020202020204" pitchFamily="34" charset="0"/>
              <a:buChar char="•"/>
            </a:pPr>
            <a:r>
              <a:rPr lang="de-DE" dirty="0">
                <a:solidFill>
                  <a:schemeClr val="bg1"/>
                </a:solidFill>
              </a:rPr>
              <a:t>Hilft Unternehmern künftige Auszubildende in der betrieblichen Praxis kennenzulernen.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Beinhaltet ein Langzeitpraktikum von mindestens 4 bis maximal 12 Monaten und dient der Vermittlung von Grundlagen für den Erwerb beruflicher Handlungsfähigkeit. </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Eine Übernahme in die Ausbildung sollte vom Unternehmen angestrebt werden.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Förderungsbeginn ist  ab 1. Oktober, ein vorzeitiger Maßnahmenbeginn ab 1. August ist unter bestimmten Voraussetzungen möglich.</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Der Arbeitgeber trägt die Sach- und Personalkosten der EQ sowie den Beitrag an die Berufsgenossenschaft.</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ein Zuschuss zur EQ-Vergütung (max. 276 Euro monatlich) und Sozialversicherungsbeiträgen (</a:t>
            </a:r>
            <a:r>
              <a:rPr lang="de-DE" dirty="0" err="1">
                <a:solidFill>
                  <a:schemeClr val="bg1"/>
                </a:solidFill>
              </a:rPr>
              <a:t>max</a:t>
            </a:r>
            <a:r>
              <a:rPr lang="de-DE" dirty="0">
                <a:solidFill>
                  <a:schemeClr val="bg1"/>
                </a:solidFill>
              </a:rPr>
              <a:t> 142 Euro) kann dem Arbeitgeber auf Antrag erstattet werden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2">
                  <a:extLst>
                    <a:ext uri="{A12FA001-AC4F-418D-AE19-62706E023703}">
                      <ahyp:hlinkClr xmlns:ahyp="http://schemas.microsoft.com/office/drawing/2018/hyperlinkcolor" val="tx"/>
                    </a:ext>
                  </a:extLst>
                </a:hlinkClick>
              </a:rPr>
              <a:t>hier</a:t>
            </a:r>
            <a:r>
              <a:rPr lang="de-DE" dirty="0">
                <a:solidFill>
                  <a:schemeClr val="bg1"/>
                </a:solidFill>
              </a:rPr>
              <a:t> (externe Webseite)</a:t>
            </a:r>
          </a:p>
          <a:p>
            <a:pPr marL="285750"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Überblick EQ</a:t>
            </a:r>
          </a:p>
        </p:txBody>
      </p:sp>
      <p:pic>
        <p:nvPicPr>
          <p:cNvPr id="20" name="Grafik 19" descr="Wiedergeben">
            <a:hlinkClick r:id="rId3"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
        <p:nvSpPr>
          <p:cNvPr id="10" name="Pfeil nach rechts 9">
            <a:hlinkClick r:id="rId6" action="ppaction://hlinksldjump"/>
          </p:cNvPr>
          <p:cNvSpPr/>
          <p:nvPr/>
        </p:nvSpPr>
        <p:spPr>
          <a:xfrm>
            <a:off x="11008480" y="6231813"/>
            <a:ext cx="1098259"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Zur </a:t>
            </a:r>
            <a:r>
              <a:rPr lang="de-DE" b="1" dirty="0" err="1">
                <a:solidFill>
                  <a:schemeClr val="tx1"/>
                </a:solidFill>
                <a:effectLst>
                  <a:outerShdw blurRad="38100" dist="38100" dir="2700000" algn="tl">
                    <a:srgbClr val="000000">
                      <a:alpha val="43137"/>
                    </a:srgbClr>
                  </a:outerShdw>
                </a:effectLst>
              </a:rPr>
              <a:t>ZaA</a:t>
            </a:r>
            <a:endParaRPr lang="de-DE" b="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437523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3"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1200329"/>
          </a:xfrm>
          <a:prstGeom prst="rect">
            <a:avLst/>
          </a:prstGeom>
          <a:noFill/>
        </p:spPr>
        <p:txBody>
          <a:bodyPr wrap="square" rtlCol="0">
            <a:spAutoFit/>
          </a:bodyPr>
          <a:lstStyle/>
          <a:p>
            <a:r>
              <a:rPr lang="de-DE" dirty="0"/>
              <a:t>Wir wollen einen Ausbildungsvertrag schließen.</a:t>
            </a:r>
          </a:p>
          <a:p>
            <a:r>
              <a:rPr lang="de-DE" dirty="0"/>
              <a:t>Wer kann uns bei der Vorbereitung der Ausbildung helfen?</a:t>
            </a:r>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Können wir unsere Mitarbeitenden auf die neuen Azubis vorbereiten?</a:t>
            </a:r>
          </a:p>
          <a:p>
            <a:r>
              <a:rPr lang="de-DE" dirty="0"/>
              <a:t>Gibt es interkulturelle Trainings </a:t>
            </a:r>
          </a:p>
          <a:p>
            <a:r>
              <a:rPr lang="de-DE" dirty="0"/>
              <a:t>oder Ähnliches?</a:t>
            </a:r>
          </a:p>
        </p:txBody>
      </p:sp>
      <p:sp>
        <p:nvSpPr>
          <p:cNvPr id="15" name="Textfeld 14">
            <a:hlinkClick r:id="rId5"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1200329"/>
          </a:xfrm>
          <a:prstGeom prst="rect">
            <a:avLst/>
          </a:prstGeom>
          <a:noFill/>
        </p:spPr>
        <p:txBody>
          <a:bodyPr wrap="square" rtlCol="0">
            <a:spAutoFit/>
          </a:bodyPr>
          <a:lstStyle/>
          <a:p>
            <a:r>
              <a:rPr lang="de-DE" dirty="0"/>
              <a:t>Unsere Bewerber*innen sind GEDULDET. Kann ich ausbilden? </a:t>
            </a:r>
          </a:p>
          <a:p>
            <a:r>
              <a:rPr lang="de-DE" dirty="0"/>
              <a:t>Wer hilft bei der Ausbildungs-duldung?</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6"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56731" y="115325"/>
            <a:ext cx="914400" cy="914400"/>
          </a:xfrm>
          <a:prstGeom prst="rect">
            <a:avLst/>
          </a:prstGeom>
        </p:spPr>
      </p:pic>
      <p:sp>
        <p:nvSpPr>
          <p:cNvPr id="43" name="Ellipse 42">
            <a:hlinkClick r:id="rId3" action="ppaction://hlinksldjump"/>
            <a:hlinkHover r:id="rId9" action="ppaction://hlinksldjump"/>
            <a:extLst>
              <a:ext uri="{FF2B5EF4-FFF2-40B4-BE49-F238E27FC236}">
                <a16:creationId xmlns:a16="http://schemas.microsoft.com/office/drawing/2014/main" id="{FF36C565-42E1-4686-8477-377B51649780}"/>
              </a:ext>
            </a:extLst>
          </p:cNvPr>
          <p:cNvSpPr/>
          <p:nvPr/>
        </p:nvSpPr>
        <p:spPr>
          <a:xfrm>
            <a:off x="95478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4" action="ppaction://hlinksldjump"/>
            <a:hlinkHover r:id="rId10" action="ppaction://hlinksldjump"/>
            <a:extLst>
              <a:ext uri="{FF2B5EF4-FFF2-40B4-BE49-F238E27FC236}">
                <a16:creationId xmlns:a16="http://schemas.microsoft.com/office/drawing/2014/main" id="{B7962DC2-4989-4D24-A17B-01155ACF54D8}"/>
              </a:ext>
            </a:extLst>
          </p:cNvPr>
          <p:cNvSpPr/>
          <p:nvPr/>
        </p:nvSpPr>
        <p:spPr>
          <a:xfrm>
            <a:off x="499406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5" action="ppaction://hlinksldjump"/>
            <a:hlinkHover r:id="rId11" action="ppaction://hlinksldjump"/>
            <a:extLst>
              <a:ext uri="{FF2B5EF4-FFF2-40B4-BE49-F238E27FC236}">
                <a16:creationId xmlns:a16="http://schemas.microsoft.com/office/drawing/2014/main" id="{E35E2558-98C9-4BB4-B450-0929E97DFABE}"/>
              </a:ext>
            </a:extLst>
          </p:cNvPr>
          <p:cNvSpPr/>
          <p:nvPr/>
        </p:nvSpPr>
        <p:spPr>
          <a:xfrm>
            <a:off x="9039450"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a:extLst>
              <a:ext uri="{FF2B5EF4-FFF2-40B4-BE49-F238E27FC236}">
                <a16:creationId xmlns:a16="http://schemas.microsoft.com/office/drawing/2014/main" id="{F3CA3644-F543-4D2A-88E9-77E20F3D94A8}"/>
              </a:ext>
            </a:extLst>
          </p:cNvPr>
          <p:cNvGrpSpPr/>
          <p:nvPr/>
        </p:nvGrpSpPr>
        <p:grpSpPr>
          <a:xfrm>
            <a:off x="10470840" y="169531"/>
            <a:ext cx="1464429" cy="983422"/>
            <a:chOff x="5850305" y="2586648"/>
            <a:chExt cx="1966405" cy="1509205"/>
          </a:xfrm>
        </p:grpSpPr>
        <p:pic>
          <p:nvPicPr>
            <p:cNvPr id="24" name="Grafik 23" descr="Gebäude">
              <a:extLst>
                <a:ext uri="{FF2B5EF4-FFF2-40B4-BE49-F238E27FC236}">
                  <a16:creationId xmlns:a16="http://schemas.microsoft.com/office/drawing/2014/main" id="{44144EEF-F4F6-4E1F-976B-81C2B992FFE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850305" y="2586648"/>
              <a:ext cx="1509205" cy="1509205"/>
            </a:xfrm>
            <a:prstGeom prst="rect">
              <a:avLst/>
            </a:prstGeom>
          </p:spPr>
        </p:pic>
        <p:pic>
          <p:nvPicPr>
            <p:cNvPr id="30" name="Grafik 29" descr="Mann">
              <a:extLst>
                <a:ext uri="{FF2B5EF4-FFF2-40B4-BE49-F238E27FC236}">
                  <a16:creationId xmlns:a16="http://schemas.microsoft.com/office/drawing/2014/main" id="{CDD1D127-BF9F-4C52-B1BB-DD995430ADB7}"/>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902310" y="3081583"/>
              <a:ext cx="914400" cy="914400"/>
            </a:xfrm>
            <a:prstGeom prst="rect">
              <a:avLst/>
            </a:prstGeom>
          </p:spPr>
        </p:pic>
      </p:grpSp>
    </p:spTree>
    <p:extLst>
      <p:ext uri="{BB962C8B-B14F-4D97-AF65-F5344CB8AC3E}">
        <p14:creationId xmlns:p14="http://schemas.microsoft.com/office/powerpoint/2010/main" val="18982539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1200329"/>
          </a:xfrm>
          <a:prstGeom prst="rect">
            <a:avLst/>
          </a:prstGeom>
          <a:noFill/>
        </p:spPr>
        <p:txBody>
          <a:bodyPr wrap="square" rtlCol="0">
            <a:spAutoFit/>
          </a:bodyPr>
          <a:lstStyle/>
          <a:p>
            <a:r>
              <a:rPr lang="de-DE" dirty="0"/>
              <a:t>Wir wollen einen Ausbildungsvertrag schließen.</a:t>
            </a:r>
          </a:p>
          <a:p>
            <a:r>
              <a:rPr lang="de-DE" dirty="0"/>
              <a:t>Wer kann uns bei der Vorbereitung der Ausbildung helfen?</a:t>
            </a:r>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Können wir unsere Mitarbeitenden auf die neuen Azubis vorbereiten?</a:t>
            </a:r>
          </a:p>
          <a:p>
            <a:r>
              <a:rPr lang="de-DE" dirty="0"/>
              <a:t>Gibt es interkulturelle Trainings </a:t>
            </a:r>
          </a:p>
          <a:p>
            <a:r>
              <a:rPr lang="de-DE" dirty="0"/>
              <a:t>oder Ähnliches?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1200329"/>
          </a:xfrm>
          <a:prstGeom prst="rect">
            <a:avLst/>
          </a:prstGeom>
          <a:noFill/>
        </p:spPr>
        <p:txBody>
          <a:bodyPr wrap="square" rtlCol="0">
            <a:spAutoFit/>
          </a:bodyPr>
          <a:lstStyle/>
          <a:p>
            <a:r>
              <a:rPr lang="de-DE" dirty="0"/>
              <a:t>Unsere Bewerber*innen sind GEDULDET. Kann ich ausbilden? </a:t>
            </a:r>
          </a:p>
          <a:p>
            <a:r>
              <a:rPr lang="de-DE" dirty="0"/>
              <a:t>Wer hilft bei der Ausbildungs-duldung?</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3873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406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39450"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a:extLst>
              <a:ext uri="{FF2B5EF4-FFF2-40B4-BE49-F238E27FC236}">
                <a16:creationId xmlns:a16="http://schemas.microsoft.com/office/drawing/2014/main" id="{F3CA3644-F543-4D2A-88E9-77E20F3D94A8}"/>
              </a:ext>
            </a:extLst>
          </p:cNvPr>
          <p:cNvGrpSpPr/>
          <p:nvPr/>
        </p:nvGrpSpPr>
        <p:grpSpPr>
          <a:xfrm>
            <a:off x="10470840" y="169531"/>
            <a:ext cx="1464429" cy="983422"/>
            <a:chOff x="5850305" y="2586648"/>
            <a:chExt cx="1966405" cy="1509205"/>
          </a:xfrm>
        </p:grpSpPr>
        <p:pic>
          <p:nvPicPr>
            <p:cNvPr id="24" name="Grafik 23" descr="Gebäude">
              <a:extLst>
                <a:ext uri="{FF2B5EF4-FFF2-40B4-BE49-F238E27FC236}">
                  <a16:creationId xmlns:a16="http://schemas.microsoft.com/office/drawing/2014/main" id="{44144EEF-F4F6-4E1F-976B-81C2B992FFE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850305" y="2586648"/>
              <a:ext cx="1509205" cy="1509205"/>
            </a:xfrm>
            <a:prstGeom prst="rect">
              <a:avLst/>
            </a:prstGeom>
          </p:spPr>
        </p:pic>
        <p:pic>
          <p:nvPicPr>
            <p:cNvPr id="30" name="Grafik 29" descr="Mann">
              <a:extLst>
                <a:ext uri="{FF2B5EF4-FFF2-40B4-BE49-F238E27FC236}">
                  <a16:creationId xmlns:a16="http://schemas.microsoft.com/office/drawing/2014/main" id="{CDD1D127-BF9F-4C52-B1BB-DD995430ADB7}"/>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902310" y="3081583"/>
              <a:ext cx="914400" cy="914400"/>
            </a:xfrm>
            <a:prstGeom prst="rect">
              <a:avLst/>
            </a:prstGeom>
          </p:spPr>
        </p:pic>
      </p:grpSp>
    </p:spTree>
    <p:extLst>
      <p:ext uri="{BB962C8B-B14F-4D97-AF65-F5344CB8AC3E}">
        <p14:creationId xmlns:p14="http://schemas.microsoft.com/office/powerpoint/2010/main" val="240049485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1200329"/>
          </a:xfrm>
          <a:prstGeom prst="rect">
            <a:avLst/>
          </a:prstGeom>
          <a:noFill/>
        </p:spPr>
        <p:txBody>
          <a:bodyPr wrap="square" rtlCol="0">
            <a:spAutoFit/>
          </a:bodyPr>
          <a:lstStyle/>
          <a:p>
            <a:r>
              <a:rPr lang="de-DE" dirty="0"/>
              <a:t>Wir wollen einen Ausbildungsvertrag schließen.</a:t>
            </a:r>
          </a:p>
          <a:p>
            <a:r>
              <a:rPr lang="de-DE" dirty="0"/>
              <a:t>Wer kann uns bei der Vorbereitung der Ausbildung helfen?</a:t>
            </a:r>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Können wir unsere Mitarbeitenden auf die neuen Azubis vorbereiten?</a:t>
            </a:r>
          </a:p>
          <a:p>
            <a:r>
              <a:rPr lang="de-DE" dirty="0"/>
              <a:t>Gibt es interkulturelle Trainings </a:t>
            </a:r>
          </a:p>
          <a:p>
            <a:r>
              <a:rPr lang="de-DE" dirty="0"/>
              <a:t>oder Ähnliches?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1200329"/>
          </a:xfrm>
          <a:prstGeom prst="rect">
            <a:avLst/>
          </a:prstGeom>
          <a:noFill/>
        </p:spPr>
        <p:txBody>
          <a:bodyPr wrap="square" rtlCol="0">
            <a:spAutoFit/>
          </a:bodyPr>
          <a:lstStyle/>
          <a:p>
            <a:r>
              <a:rPr lang="de-DE" dirty="0"/>
              <a:t>Unsere Bewerber*innen sind GEDULDET. Kann ich ausbilden? </a:t>
            </a:r>
          </a:p>
          <a:p>
            <a:r>
              <a:rPr lang="de-DE" dirty="0"/>
              <a:t>Wer hilft bei der Ausbildungs-duldung?</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5478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7117"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39449"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a:extLst>
              <a:ext uri="{FF2B5EF4-FFF2-40B4-BE49-F238E27FC236}">
                <a16:creationId xmlns:a16="http://schemas.microsoft.com/office/drawing/2014/main" id="{F3CA3644-F543-4D2A-88E9-77E20F3D94A8}"/>
              </a:ext>
            </a:extLst>
          </p:cNvPr>
          <p:cNvGrpSpPr/>
          <p:nvPr/>
        </p:nvGrpSpPr>
        <p:grpSpPr>
          <a:xfrm>
            <a:off x="10470840" y="169531"/>
            <a:ext cx="1464429" cy="983422"/>
            <a:chOff x="5850305" y="2586648"/>
            <a:chExt cx="1966405" cy="1509205"/>
          </a:xfrm>
        </p:grpSpPr>
        <p:pic>
          <p:nvPicPr>
            <p:cNvPr id="24" name="Grafik 23" descr="Gebäude">
              <a:extLst>
                <a:ext uri="{FF2B5EF4-FFF2-40B4-BE49-F238E27FC236}">
                  <a16:creationId xmlns:a16="http://schemas.microsoft.com/office/drawing/2014/main" id="{44144EEF-F4F6-4E1F-976B-81C2B992FFE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850305" y="2586648"/>
              <a:ext cx="1509205" cy="1509205"/>
            </a:xfrm>
            <a:prstGeom prst="rect">
              <a:avLst/>
            </a:prstGeom>
          </p:spPr>
        </p:pic>
        <p:pic>
          <p:nvPicPr>
            <p:cNvPr id="30" name="Grafik 29" descr="Mann">
              <a:extLst>
                <a:ext uri="{FF2B5EF4-FFF2-40B4-BE49-F238E27FC236}">
                  <a16:creationId xmlns:a16="http://schemas.microsoft.com/office/drawing/2014/main" id="{CDD1D127-BF9F-4C52-B1BB-DD995430ADB7}"/>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902310" y="3081583"/>
              <a:ext cx="914400" cy="914400"/>
            </a:xfrm>
            <a:prstGeom prst="rect">
              <a:avLst/>
            </a:prstGeom>
          </p:spPr>
        </p:pic>
      </p:grpSp>
    </p:spTree>
    <p:extLst>
      <p:ext uri="{BB962C8B-B14F-4D97-AF65-F5344CB8AC3E}">
        <p14:creationId xmlns:p14="http://schemas.microsoft.com/office/powerpoint/2010/main" val="273045736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1200329"/>
          </a:xfrm>
          <a:prstGeom prst="rect">
            <a:avLst/>
          </a:prstGeom>
          <a:noFill/>
        </p:spPr>
        <p:txBody>
          <a:bodyPr wrap="square" rtlCol="0">
            <a:spAutoFit/>
          </a:bodyPr>
          <a:lstStyle/>
          <a:p>
            <a:r>
              <a:rPr lang="de-DE" dirty="0"/>
              <a:t>Wir wollen einen Ausbildungsvertrag schließen.</a:t>
            </a:r>
          </a:p>
          <a:p>
            <a:r>
              <a:rPr lang="de-DE" dirty="0"/>
              <a:t>Wer kann uns bei der Vorbereitung der Ausbildung helfen?</a:t>
            </a:r>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Können wir unsere Mitarbeitenden auf die neuen Azubis vorbereiten?</a:t>
            </a:r>
          </a:p>
          <a:p>
            <a:r>
              <a:rPr lang="de-DE" dirty="0"/>
              <a:t>Gibt es interkulturelle Trainings </a:t>
            </a:r>
          </a:p>
          <a:p>
            <a:r>
              <a:rPr lang="de-DE" dirty="0"/>
              <a:t>oder Ähnliches?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1200329"/>
          </a:xfrm>
          <a:prstGeom prst="rect">
            <a:avLst/>
          </a:prstGeom>
          <a:noFill/>
        </p:spPr>
        <p:txBody>
          <a:bodyPr wrap="square" rtlCol="0">
            <a:spAutoFit/>
          </a:bodyPr>
          <a:lstStyle/>
          <a:p>
            <a:r>
              <a:rPr lang="de-DE" dirty="0"/>
              <a:t>Unsere Bewerber*innen sind GEDULDET. Kann ich ausbilden? </a:t>
            </a:r>
          </a:p>
          <a:p>
            <a:r>
              <a:rPr lang="de-DE" dirty="0"/>
              <a:t>Wer hilft bei der Ausbildungs-duldung?</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153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153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5478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406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39450"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a:extLst>
              <a:ext uri="{FF2B5EF4-FFF2-40B4-BE49-F238E27FC236}">
                <a16:creationId xmlns:a16="http://schemas.microsoft.com/office/drawing/2014/main" id="{F3CA3644-F543-4D2A-88E9-77E20F3D94A8}"/>
              </a:ext>
            </a:extLst>
          </p:cNvPr>
          <p:cNvGrpSpPr/>
          <p:nvPr/>
        </p:nvGrpSpPr>
        <p:grpSpPr>
          <a:xfrm>
            <a:off x="10470840" y="169531"/>
            <a:ext cx="1464429" cy="983422"/>
            <a:chOff x="5850305" y="2586648"/>
            <a:chExt cx="1966405" cy="1509205"/>
          </a:xfrm>
        </p:grpSpPr>
        <p:pic>
          <p:nvPicPr>
            <p:cNvPr id="24" name="Grafik 23" descr="Gebäude">
              <a:extLst>
                <a:ext uri="{FF2B5EF4-FFF2-40B4-BE49-F238E27FC236}">
                  <a16:creationId xmlns:a16="http://schemas.microsoft.com/office/drawing/2014/main" id="{44144EEF-F4F6-4E1F-976B-81C2B992FFE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850305" y="2586648"/>
              <a:ext cx="1509205" cy="1509205"/>
            </a:xfrm>
            <a:prstGeom prst="rect">
              <a:avLst/>
            </a:prstGeom>
          </p:spPr>
        </p:pic>
        <p:pic>
          <p:nvPicPr>
            <p:cNvPr id="30" name="Grafik 29" descr="Mann">
              <a:extLst>
                <a:ext uri="{FF2B5EF4-FFF2-40B4-BE49-F238E27FC236}">
                  <a16:creationId xmlns:a16="http://schemas.microsoft.com/office/drawing/2014/main" id="{CDD1D127-BF9F-4C52-B1BB-DD995430ADB7}"/>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902310" y="3081583"/>
              <a:ext cx="914400" cy="914400"/>
            </a:xfrm>
            <a:prstGeom prst="rect">
              <a:avLst/>
            </a:prstGeom>
          </p:spPr>
        </p:pic>
      </p:grpSp>
    </p:spTree>
    <p:extLst>
      <p:ext uri="{BB962C8B-B14F-4D97-AF65-F5344CB8AC3E}">
        <p14:creationId xmlns:p14="http://schemas.microsoft.com/office/powerpoint/2010/main" val="121007895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Rechteck 9">
            <a:extLst>
              <a:ext uri="{FF2B5EF4-FFF2-40B4-BE49-F238E27FC236}">
                <a16:creationId xmlns:a16="http://schemas.microsoft.com/office/drawing/2014/main" id="{E3319E45-7F69-4FDD-A302-79E5D5995BAD}"/>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1" name="Gerader Verbinder 10">
            <a:extLst>
              <a:ext uri="{FF2B5EF4-FFF2-40B4-BE49-F238E27FC236}">
                <a16:creationId xmlns:a16="http://schemas.microsoft.com/office/drawing/2014/main" id="{73DA46B8-51AD-4D1D-8490-21CB3B1B44CA}"/>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5" name="Textfeld 14">
            <a:extLst>
              <a:ext uri="{FF2B5EF4-FFF2-40B4-BE49-F238E27FC236}">
                <a16:creationId xmlns:a16="http://schemas.microsoft.com/office/drawing/2014/main" id="{4EE3FC60-0A60-485A-A09B-D4BB75EA0654}"/>
              </a:ext>
            </a:extLst>
          </p:cNvPr>
          <p:cNvSpPr txBox="1"/>
          <p:nvPr/>
        </p:nvSpPr>
        <p:spPr>
          <a:xfrm>
            <a:off x="542463" y="278482"/>
            <a:ext cx="11097087" cy="584775"/>
          </a:xfrm>
          <a:prstGeom prst="rect">
            <a:avLst/>
          </a:prstGeom>
          <a:noFill/>
        </p:spPr>
        <p:txBody>
          <a:bodyPr wrap="square" rtlCol="0">
            <a:spAutoFit/>
          </a:bodyPr>
          <a:lstStyle/>
          <a:p>
            <a:pPr algn="ctr"/>
            <a:r>
              <a:rPr lang="de-DE" sz="3200" b="1" dirty="0">
                <a:solidFill>
                  <a:schemeClr val="bg1"/>
                </a:solidFill>
              </a:rPr>
              <a:t>Wer kann uns in Vorbereitung der Ausbildung helfen?</a:t>
            </a:r>
          </a:p>
        </p:txBody>
      </p:sp>
      <p:pic>
        <p:nvPicPr>
          <p:cNvPr id="16" name="Grafik 15" descr="Wiedergeben">
            <a:hlinkClick r:id="rId2" action="ppaction://hlinksldjump"/>
            <a:extLst>
              <a:ext uri="{FF2B5EF4-FFF2-40B4-BE49-F238E27FC236}">
                <a16:creationId xmlns:a16="http://schemas.microsoft.com/office/drawing/2014/main" id="{91DEB20D-9264-4204-B89C-5128A14804A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7696" y="229709"/>
            <a:ext cx="907742" cy="825975"/>
          </a:xfrm>
          <a:prstGeom prst="rect">
            <a:avLst/>
          </a:prstGeom>
        </p:spPr>
      </p:pic>
      <p:sp>
        <p:nvSpPr>
          <p:cNvPr id="22" name="Kreis: nicht ausgefüllt 21">
            <a:extLst>
              <a:ext uri="{FF2B5EF4-FFF2-40B4-BE49-F238E27FC236}">
                <a16:creationId xmlns:a16="http://schemas.microsoft.com/office/drawing/2014/main" id="{75C5C0D8-AEE8-4D1A-99D3-EF15558B13A3}"/>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23" name="Textfeld 22">
            <a:extLst>
              <a:ext uri="{FF2B5EF4-FFF2-40B4-BE49-F238E27FC236}">
                <a16:creationId xmlns:a16="http://schemas.microsoft.com/office/drawing/2014/main" id="{F693AB9B-7E92-4ED6-9794-D78F31B84F5D}"/>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1</a:t>
            </a:r>
          </a:p>
        </p:txBody>
      </p:sp>
      <p:sp>
        <p:nvSpPr>
          <p:cNvPr id="12" name="Textfeld 11">
            <a:extLst>
              <a:ext uri="{FF2B5EF4-FFF2-40B4-BE49-F238E27FC236}">
                <a16:creationId xmlns:a16="http://schemas.microsoft.com/office/drawing/2014/main" id="{E69D926E-3EC8-4004-BC4E-A4F6CE50A98A}"/>
              </a:ext>
            </a:extLst>
          </p:cNvPr>
          <p:cNvSpPr txBox="1"/>
          <p:nvPr/>
        </p:nvSpPr>
        <p:spPr>
          <a:xfrm>
            <a:off x="395873" y="1814084"/>
            <a:ext cx="11105965" cy="2246769"/>
          </a:xfrm>
          <a:prstGeom prst="rect">
            <a:avLst/>
          </a:prstGeom>
          <a:noFill/>
        </p:spPr>
        <p:txBody>
          <a:bodyPr wrap="square" rtlCol="0">
            <a:spAutoFit/>
          </a:bodyPr>
          <a:lstStyle/>
          <a:p>
            <a:r>
              <a:rPr lang="de-DE" sz="2000" b="1" dirty="0">
                <a:solidFill>
                  <a:srgbClr val="0070C0"/>
                </a:solidFill>
              </a:rPr>
              <a:t>         </a:t>
            </a:r>
            <a:r>
              <a:rPr lang="de-DE" sz="2000" b="1" dirty="0">
                <a:solidFill>
                  <a:schemeClr val="bg1"/>
                </a:solidFill>
              </a:rPr>
              <a:t>Beratung zu Einstiegsqualifizierung (EQ)</a:t>
            </a:r>
            <a:endParaRPr lang="de-DE" b="1" u="sng" dirty="0">
              <a:solidFill>
                <a:srgbClr val="0070C0"/>
              </a:solidFill>
            </a:endParaRPr>
          </a:p>
          <a:p>
            <a:pPr marL="800100" lvl="1" indent="-342900">
              <a:buFont typeface="Arial" panose="020B0604020202020204" pitchFamily="34" charset="0"/>
              <a:buChar char="•"/>
            </a:pPr>
            <a:r>
              <a:rPr lang="de-DE" sz="2000" dirty="0">
                <a:solidFill>
                  <a:schemeClr val="bg1"/>
                </a:solidFill>
              </a:rPr>
              <a:t>EQ und </a:t>
            </a:r>
            <a:r>
              <a:rPr lang="de-DE" sz="2000" dirty="0" err="1">
                <a:solidFill>
                  <a:schemeClr val="bg1"/>
                </a:solidFill>
              </a:rPr>
              <a:t>ZaAbei</a:t>
            </a:r>
            <a:r>
              <a:rPr lang="de-DE" sz="2000" dirty="0">
                <a:solidFill>
                  <a:schemeClr val="bg1"/>
                </a:solidFill>
              </a:rPr>
              <a:t> der IHK </a:t>
            </a:r>
          </a:p>
          <a:p>
            <a:pPr lvl="1"/>
            <a:r>
              <a:rPr lang="de-DE" sz="2000" dirty="0">
                <a:solidFill>
                  <a:schemeClr val="bg1"/>
                </a:solidFill>
              </a:rPr>
              <a:t>      Kathrin </a:t>
            </a:r>
            <a:r>
              <a:rPr lang="de-DE" sz="2000" dirty="0" err="1">
                <a:solidFill>
                  <a:schemeClr val="bg1"/>
                </a:solidFill>
              </a:rPr>
              <a:t>Lorisch</a:t>
            </a:r>
            <a:r>
              <a:rPr lang="de-DE" sz="2000" dirty="0">
                <a:solidFill>
                  <a:schemeClr val="bg1"/>
                </a:solidFill>
              </a:rPr>
              <a:t>, E-Mail: klorisch@halle.ihk.de, Tel.: 0340/26011-15</a:t>
            </a:r>
          </a:p>
          <a:p>
            <a:pPr lvl="1"/>
            <a:endParaRPr lang="de-DE" sz="2000" b="1" u="sng" dirty="0">
              <a:solidFill>
                <a:srgbClr val="00B0F0"/>
              </a:solidFill>
            </a:endParaRPr>
          </a:p>
          <a:p>
            <a:pPr lvl="1"/>
            <a:r>
              <a:rPr lang="de-DE" sz="2000" b="1" dirty="0">
                <a:solidFill>
                  <a:schemeClr val="bg1"/>
                </a:solidFill>
              </a:rPr>
              <a:t>Entscheidung zu EQ:  </a:t>
            </a:r>
          </a:p>
          <a:p>
            <a:pPr marL="800100" lvl="1" indent="-342900">
              <a:buFont typeface="Arial" panose="020B0604020202020204" pitchFamily="34" charset="0"/>
              <a:buChar char="•"/>
            </a:pPr>
            <a:r>
              <a:rPr lang="de-DE" sz="2000" dirty="0">
                <a:solidFill>
                  <a:schemeClr val="bg1"/>
                </a:solidFill>
              </a:rPr>
              <a:t>Agentur für Arbeit Sachsen-Anhalt Ost, Servicerufnummer: 0800-4555520 (gebührenfrei)</a:t>
            </a:r>
          </a:p>
          <a:p>
            <a:pPr lvl="1"/>
            <a:endParaRPr lang="de-DE" sz="2000" dirty="0">
              <a:solidFill>
                <a:schemeClr val="bg1"/>
              </a:solidFill>
            </a:endParaRPr>
          </a:p>
        </p:txBody>
      </p:sp>
      <p:grpSp>
        <p:nvGrpSpPr>
          <p:cNvPr id="20" name="Gruppieren 19"/>
          <p:cNvGrpSpPr/>
          <p:nvPr/>
        </p:nvGrpSpPr>
        <p:grpSpPr>
          <a:xfrm>
            <a:off x="8843281" y="4730327"/>
            <a:ext cx="3348719" cy="1960310"/>
            <a:chOff x="8843281" y="4730327"/>
            <a:chExt cx="3348719" cy="1960310"/>
          </a:xfrm>
        </p:grpSpPr>
        <p:grpSp>
          <p:nvGrpSpPr>
            <p:cNvPr id="21" name="Gruppieren 20"/>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25" name="Ovale Legende 24"/>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6" name="Textfeld 25"/>
              <p:cNvSpPr txBox="1"/>
              <p:nvPr/>
            </p:nvSpPr>
            <p:spPr>
              <a:xfrm rot="20914253">
                <a:off x="9176953"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Erfahren Sie mehr!</a:t>
                </a:r>
              </a:p>
              <a:p>
                <a:endParaRPr lang="de-DE" dirty="0"/>
              </a:p>
            </p:txBody>
          </p:sp>
        </p:grpSp>
        <p:sp>
          <p:nvSpPr>
            <p:cNvPr id="24" name="Textfeld 23">
              <a:hlinkClick r:id="rId5" action="ppaction://hlinksldjump"/>
            </p:cNvPr>
            <p:cNvSpPr txBox="1"/>
            <p:nvPr/>
          </p:nvSpPr>
          <p:spPr>
            <a:xfrm rot="20897352">
              <a:off x="8959112" y="5388503"/>
              <a:ext cx="3117057" cy="923330"/>
            </a:xfrm>
            <a:prstGeom prst="rect">
              <a:avLst/>
            </a:prstGeom>
            <a:noFill/>
          </p:spPr>
          <p:txBody>
            <a:bodyPr wrap="square" rtlCol="0">
              <a:spAutoFit/>
            </a:bodyPr>
            <a:lstStyle/>
            <a:p>
              <a:pPr algn="ctr"/>
              <a:r>
                <a:rPr lang="de-DE" i="1" dirty="0"/>
                <a:t>Für einen kurzen Überblick der EQ und </a:t>
              </a:r>
              <a:r>
                <a:rPr lang="de-DE" i="1" dirty="0" err="1"/>
                <a:t>ZaA</a:t>
              </a:r>
              <a:r>
                <a:rPr lang="de-DE" i="1" dirty="0"/>
                <a:t> Maßnahmen klicken sie bitte hier</a:t>
              </a:r>
            </a:p>
          </p:txBody>
        </p:sp>
      </p:grpSp>
    </p:spTree>
    <p:extLst>
      <p:ext uri="{BB962C8B-B14F-4D97-AF65-F5344CB8AC3E}">
        <p14:creationId xmlns:p14="http://schemas.microsoft.com/office/powerpoint/2010/main" val="6068956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5355312"/>
          </a:xfrm>
          <a:prstGeom prst="rect">
            <a:avLst/>
          </a:prstGeom>
          <a:noFill/>
        </p:spPr>
        <p:txBody>
          <a:bodyPr wrap="square" rtlCol="0">
            <a:spAutoFit/>
          </a:bodyPr>
          <a:lstStyle/>
          <a:p>
            <a:pPr lvl="1"/>
            <a:endParaRPr lang="de-DE" dirty="0"/>
          </a:p>
          <a:p>
            <a:r>
              <a:rPr lang="de-DE" b="1" dirty="0">
                <a:solidFill>
                  <a:schemeClr val="bg1"/>
                </a:solidFill>
              </a:rPr>
              <a:t>Einstiegsqualifizierung (EQ) </a:t>
            </a:r>
          </a:p>
          <a:p>
            <a:pPr marL="285750" indent="-285750">
              <a:buFont typeface="Arial" panose="020B0604020202020204" pitchFamily="34" charset="0"/>
              <a:buChar char="•"/>
            </a:pPr>
            <a:r>
              <a:rPr lang="de-DE" dirty="0">
                <a:solidFill>
                  <a:schemeClr val="bg1"/>
                </a:solidFill>
              </a:rPr>
              <a:t>hilft Unternehmern künftige Auszubildende in der betrieblichen Praxis kennenzulernen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beinhaltet ein Langzeitpraktikum von mindestens 4 bis maximal 12 Monaten und dient der Vermittlung von Grundlagen für den Erwerb beruflicher Handlungsfähigkeit </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eine Übernahme in die Ausbildung sollte vom Unternehmen angestrebt werden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Förderungsbeginn ist  ab 1. Oktober, ein vorzeitiger Maßnahmenbeginn ab 1. August ist unter bestimmten Voraussetzungen möglich</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der Arbeitgeber trägt die Sach- und Personalkosten der EQ sowie den Beitrag an die Berufsgenossenschaft</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ein Zuschuss zur EQ-Vergütung (max. 276 Euro monatlich) und Sozialversicherungsbeiträgen (</a:t>
            </a:r>
            <a:r>
              <a:rPr lang="de-DE" dirty="0" err="1">
                <a:solidFill>
                  <a:schemeClr val="bg1"/>
                </a:solidFill>
              </a:rPr>
              <a:t>max</a:t>
            </a:r>
            <a:r>
              <a:rPr lang="de-DE" dirty="0">
                <a:solidFill>
                  <a:schemeClr val="bg1"/>
                </a:solidFill>
              </a:rPr>
              <a:t> 142 Euro) kann dem Arbeitgeber auf Antrag erstattet werden</a:t>
            </a:r>
          </a:p>
          <a:p>
            <a:endParaRPr lang="de-DE" dirty="0">
              <a:solidFill>
                <a:schemeClr val="bg1"/>
              </a:solidFill>
            </a:endParaRPr>
          </a:p>
          <a:p>
            <a:pPr marL="285750"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2">
                  <a:extLst>
                    <a:ext uri="{A12FA001-AC4F-418D-AE19-62706E023703}">
                      <ahyp:hlinkClr xmlns:ahyp="http://schemas.microsoft.com/office/drawing/2018/hyperlinkcolor" val="tx"/>
                    </a:ext>
                  </a:extLst>
                </a:hlinkClick>
              </a:rPr>
              <a:t>hier</a:t>
            </a:r>
            <a:r>
              <a:rPr lang="de-DE" dirty="0">
                <a:solidFill>
                  <a:schemeClr val="bg1"/>
                </a:solidFill>
              </a:rPr>
              <a:t> (externe Webseite)</a:t>
            </a:r>
          </a:p>
          <a:p>
            <a:pPr marL="285750"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Überblick EQ</a:t>
            </a:r>
          </a:p>
        </p:txBody>
      </p:sp>
      <p:pic>
        <p:nvPicPr>
          <p:cNvPr id="20" name="Grafik 19" descr="Wiedergeben">
            <a:hlinkClick r:id="rId3"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Tree>
    <p:extLst>
      <p:ext uri="{BB962C8B-B14F-4D97-AF65-F5344CB8AC3E}">
        <p14:creationId xmlns:p14="http://schemas.microsoft.com/office/powerpoint/2010/main" val="33487376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412349" y="1530925"/>
            <a:ext cx="8496896" cy="5293757"/>
          </a:xfrm>
          <a:prstGeom prst="rect">
            <a:avLst/>
          </a:prstGeom>
          <a:noFill/>
        </p:spPr>
        <p:txBody>
          <a:bodyPr wrap="square" rtlCol="0">
            <a:spAutoFit/>
          </a:bodyPr>
          <a:lstStyle/>
          <a:p>
            <a:endParaRPr lang="de-DE" dirty="0"/>
          </a:p>
          <a:p>
            <a:pPr marL="800100" lvl="1" indent="-342900">
              <a:buFont typeface="Arial" panose="020B0604020202020204" pitchFamily="34" charset="0"/>
              <a:buChar char="•"/>
            </a:pPr>
            <a:r>
              <a:rPr lang="de-DE" sz="2000" dirty="0">
                <a:solidFill>
                  <a:schemeClr val="bg1">
                    <a:lumMod val="95000"/>
                  </a:schemeClr>
                </a:solidFill>
                <a:hlinkClick r:id="rId2">
                  <a:extLst>
                    <a:ext uri="{A12FA001-AC4F-418D-AE19-62706E023703}">
                      <ahyp:hlinkClr xmlns:ahyp="http://schemas.microsoft.com/office/drawing/2018/hyperlinkcolor" val="tx"/>
                    </a:ext>
                  </a:extLst>
                </a:hlinkClick>
              </a:rPr>
              <a:t>Weiterbildungsagentur Sachsen-Anhalt</a:t>
            </a:r>
            <a:endParaRPr lang="de-DE" sz="2000" dirty="0">
              <a:solidFill>
                <a:schemeClr val="bg1">
                  <a:lumMod val="95000"/>
                </a:schemeClr>
              </a:solidFill>
            </a:endParaRPr>
          </a:p>
          <a:p>
            <a:pPr lvl="1"/>
            <a:r>
              <a:rPr lang="de-DE" sz="2000" dirty="0">
                <a:solidFill>
                  <a:schemeClr val="bg1"/>
                </a:solidFill>
              </a:rPr>
              <a:t>      E-Mail: ost@weiterbildungsagentur-sachsen-anhalt.de, Tel.: 0340/502-  </a:t>
            </a:r>
          </a:p>
          <a:p>
            <a:pPr lvl="1"/>
            <a:r>
              <a:rPr lang="de-DE" sz="2000" dirty="0">
                <a:solidFill>
                  <a:schemeClr val="bg1"/>
                </a:solidFill>
              </a:rPr>
              <a:t>      2000</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3">
                  <a:extLst>
                    <a:ext uri="{A12FA001-AC4F-418D-AE19-62706E023703}">
                      <ahyp:hlinkClr xmlns:ahyp="http://schemas.microsoft.com/office/drawing/2018/hyperlinkcolor" val="tx"/>
                    </a:ext>
                  </a:extLst>
                </a:hlinkClick>
              </a:rPr>
              <a:t>Projekt IKOE – Fachstelle Interkulturelle Öffnung und Kompetenzentwicklung Sachsen-Anhalt</a:t>
            </a:r>
            <a:endParaRPr lang="de-DE" sz="2000" dirty="0">
              <a:solidFill>
                <a:schemeClr val="bg1">
                  <a:lumMod val="95000"/>
                </a:schemeClr>
              </a:solidFill>
            </a:endParaRPr>
          </a:p>
          <a:p>
            <a:pPr lvl="1"/>
            <a:r>
              <a:rPr lang="de-DE" sz="2000" dirty="0">
                <a:solidFill>
                  <a:schemeClr val="bg1"/>
                </a:solidFill>
              </a:rPr>
              <a:t>      Dr. Katja Michalak, E-Mail: katja.michalak@agsa.de, Tel.: 0391/5371-261</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4">
                  <a:extLst>
                    <a:ext uri="{A12FA001-AC4F-418D-AE19-62706E023703}">
                      <ahyp:hlinkClr xmlns:ahyp="http://schemas.microsoft.com/office/drawing/2018/hyperlinkcolor" val="tx"/>
                    </a:ext>
                  </a:extLst>
                </a:hlinkClick>
              </a:rPr>
              <a:t>Integration durch Qualifizierung (IQ)</a:t>
            </a:r>
            <a:endParaRPr lang="de-DE" sz="2000" dirty="0">
              <a:solidFill>
                <a:schemeClr val="bg1">
                  <a:lumMod val="95000"/>
                </a:schemeClr>
              </a:solidFill>
            </a:endParaRPr>
          </a:p>
          <a:p>
            <a:pPr lvl="1"/>
            <a:r>
              <a:rPr lang="de-DE" sz="2000" dirty="0">
                <a:solidFill>
                  <a:schemeClr val="bg1"/>
                </a:solidFill>
              </a:rPr>
              <a:t>      Dr. Thomas Kauer, E-Mail: thomas.kauer@caritas-magdeburg.de,             </a:t>
            </a:r>
          </a:p>
          <a:p>
            <a:pPr lvl="1"/>
            <a:r>
              <a:rPr lang="de-DE" sz="2000" dirty="0">
                <a:solidFill>
                  <a:schemeClr val="bg1"/>
                </a:solidFill>
              </a:rPr>
              <a:t>      Tel.: 0391/6053-103</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5">
                  <a:extLst>
                    <a:ext uri="{A12FA001-AC4F-418D-AE19-62706E023703}">
                      <ahyp:hlinkClr xmlns:ahyp="http://schemas.microsoft.com/office/drawing/2018/hyperlinkcolor" val="tx"/>
                    </a:ext>
                  </a:extLst>
                </a:hlinkClick>
              </a:rPr>
              <a:t>Welcome Center – Sachsen-Anhalt</a:t>
            </a:r>
            <a:endParaRPr lang="de-DE" sz="2000" dirty="0">
              <a:solidFill>
                <a:schemeClr val="bg1">
                  <a:lumMod val="95000"/>
                </a:schemeClr>
              </a:solidFill>
            </a:endParaRPr>
          </a:p>
          <a:p>
            <a:pPr lvl="1"/>
            <a:r>
              <a:rPr lang="de-DE" sz="2000" dirty="0">
                <a:solidFill>
                  <a:schemeClr val="bg1"/>
                </a:solidFill>
              </a:rPr>
              <a:t>      E-Mail: </a:t>
            </a:r>
            <a:r>
              <a:rPr lang="pt-BR" sz="2000" dirty="0">
                <a:solidFill>
                  <a:schemeClr val="bg1"/>
                </a:solidFill>
              </a:rPr>
              <a:t>faber@fachkraft-im-fokus.de</a:t>
            </a:r>
            <a:r>
              <a:rPr lang="de-DE" sz="2000" dirty="0">
                <a:solidFill>
                  <a:schemeClr val="bg1"/>
                </a:solidFill>
              </a:rPr>
              <a:t>, </a:t>
            </a:r>
            <a:r>
              <a:rPr lang="pt-BR" sz="2000" dirty="0">
                <a:solidFill>
                  <a:schemeClr val="bg1"/>
                </a:solidFill>
              </a:rPr>
              <a:t>Tel: 0173/8498196</a:t>
            </a:r>
            <a:endParaRPr lang="de-DE" sz="2000" dirty="0">
              <a:solidFill>
                <a:schemeClr val="bg1"/>
              </a:solidFill>
            </a:endParaRPr>
          </a:p>
          <a:p>
            <a:pPr lvl="1"/>
            <a:br>
              <a:rPr lang="pt-BR" sz="2000" dirty="0">
                <a:solidFill>
                  <a:schemeClr val="bg1"/>
                </a:solidFill>
              </a:rPr>
            </a:br>
            <a:endParaRPr lang="de-DE" sz="2000" dirty="0">
              <a:solidFill>
                <a:schemeClr val="bg1"/>
              </a:solidFill>
            </a:endParaRPr>
          </a:p>
        </p:txBody>
      </p:sp>
      <p:sp>
        <p:nvSpPr>
          <p:cNvPr id="10" name="Rechteck 9">
            <a:extLst>
              <a:ext uri="{FF2B5EF4-FFF2-40B4-BE49-F238E27FC236}">
                <a16:creationId xmlns:a16="http://schemas.microsoft.com/office/drawing/2014/main" id="{B0C338C3-3FA2-42F1-AC02-B268D2813C6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1" name="Gerader Verbinder 10">
            <a:extLst>
              <a:ext uri="{FF2B5EF4-FFF2-40B4-BE49-F238E27FC236}">
                <a16:creationId xmlns:a16="http://schemas.microsoft.com/office/drawing/2014/main" id="{F518D2F8-7155-47AE-89AE-595276AE46CB}"/>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3" name="Textfeld 12">
            <a:extLst>
              <a:ext uri="{FF2B5EF4-FFF2-40B4-BE49-F238E27FC236}">
                <a16:creationId xmlns:a16="http://schemas.microsoft.com/office/drawing/2014/main" id="{5940A95A-CAB4-4D93-9643-531069C3C3B8}"/>
              </a:ext>
            </a:extLst>
          </p:cNvPr>
          <p:cNvSpPr txBox="1"/>
          <p:nvPr/>
        </p:nvSpPr>
        <p:spPr>
          <a:xfrm>
            <a:off x="544256" y="278482"/>
            <a:ext cx="11097087" cy="584775"/>
          </a:xfrm>
          <a:prstGeom prst="rect">
            <a:avLst/>
          </a:prstGeom>
          <a:noFill/>
        </p:spPr>
        <p:txBody>
          <a:bodyPr wrap="square" rtlCol="0">
            <a:spAutoFit/>
          </a:bodyPr>
          <a:lstStyle/>
          <a:p>
            <a:pPr algn="ctr"/>
            <a:r>
              <a:rPr lang="de-DE" sz="3200" b="1" dirty="0">
                <a:solidFill>
                  <a:schemeClr val="bg1"/>
                </a:solidFill>
              </a:rPr>
              <a:t>Wie kann ich die Belegschaft vorbereiten?</a:t>
            </a:r>
          </a:p>
        </p:txBody>
      </p:sp>
      <p:pic>
        <p:nvPicPr>
          <p:cNvPr id="15" name="Grafik 14" descr="Wiedergeben">
            <a:hlinkClick r:id="rId6" action="ppaction://hlinksldjump"/>
            <a:extLst>
              <a:ext uri="{FF2B5EF4-FFF2-40B4-BE49-F238E27FC236}">
                <a16:creationId xmlns:a16="http://schemas.microsoft.com/office/drawing/2014/main" id="{07F95389-0A90-4B74-979A-13B2FE61ED08}"/>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89489" y="229709"/>
            <a:ext cx="907742" cy="825975"/>
          </a:xfrm>
          <a:prstGeom prst="rect">
            <a:avLst/>
          </a:prstGeom>
        </p:spPr>
      </p:pic>
      <p:sp>
        <p:nvSpPr>
          <p:cNvPr id="23" name="Kreis: nicht ausgefüllt 22">
            <a:extLst>
              <a:ext uri="{FF2B5EF4-FFF2-40B4-BE49-F238E27FC236}">
                <a16:creationId xmlns:a16="http://schemas.microsoft.com/office/drawing/2014/main" id="{70AE332A-6A3C-4A2E-B3D7-F47CD095D9FA}"/>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24" name="Textfeld 23">
            <a:extLst>
              <a:ext uri="{FF2B5EF4-FFF2-40B4-BE49-F238E27FC236}">
                <a16:creationId xmlns:a16="http://schemas.microsoft.com/office/drawing/2014/main" id="{71F57BD3-0F2B-4D39-948E-8A6194008FD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2</a:t>
            </a:r>
          </a:p>
        </p:txBody>
      </p:sp>
      <p:grpSp>
        <p:nvGrpSpPr>
          <p:cNvPr id="14" name="Gruppieren 13"/>
          <p:cNvGrpSpPr/>
          <p:nvPr/>
        </p:nvGrpSpPr>
        <p:grpSpPr>
          <a:xfrm>
            <a:off x="8843281" y="4730327"/>
            <a:ext cx="3348719" cy="1960310"/>
            <a:chOff x="8843281" y="4730327"/>
            <a:chExt cx="3348719" cy="1960310"/>
          </a:xfrm>
        </p:grpSpPr>
        <p:grpSp>
          <p:nvGrpSpPr>
            <p:cNvPr id="16" name="Gruppieren 15"/>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8" name="Ovale Legende 17"/>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9" name="Textfeld 18"/>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7" name="Textfeld 16"/>
            <p:cNvSpPr txBox="1"/>
            <p:nvPr/>
          </p:nvSpPr>
          <p:spPr>
            <a:xfrm rot="20897352">
              <a:off x="9013680" y="5407895"/>
              <a:ext cx="3117057" cy="830997"/>
            </a:xfrm>
            <a:prstGeom prst="rect">
              <a:avLst/>
            </a:prstGeom>
            <a:noFill/>
          </p:spPr>
          <p:txBody>
            <a:bodyPr wrap="square" rtlCol="0">
              <a:spAutoFit/>
            </a:bodyPr>
            <a:lstStyle/>
            <a:p>
              <a:pPr algn="ctr"/>
              <a:r>
                <a:rPr lang="de-DE" sz="1600" i="1" dirty="0"/>
                <a:t>50% des Fachkräftemangels könnte durch personelle Vielfalt in den Unternehmen abgefedert werden.</a:t>
              </a:r>
            </a:p>
          </p:txBody>
        </p:sp>
      </p:grpSp>
    </p:spTree>
    <p:extLst>
      <p:ext uri="{BB962C8B-B14F-4D97-AF65-F5344CB8AC3E}">
        <p14:creationId xmlns:p14="http://schemas.microsoft.com/office/powerpoint/2010/main" val="556594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15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8917" y="1754708"/>
            <a:ext cx="11105965" cy="4093428"/>
          </a:xfrm>
          <a:prstGeom prst="rect">
            <a:avLst/>
          </a:prstGeom>
          <a:noFill/>
        </p:spPr>
        <p:txBody>
          <a:bodyPr wrap="square" rtlCol="0">
            <a:spAutoFit/>
          </a:bodyPr>
          <a:lstStyle/>
          <a:p>
            <a:r>
              <a:rPr lang="de-DE" sz="2000" b="1" dirty="0">
                <a:solidFill>
                  <a:schemeClr val="bg1"/>
                </a:solidFill>
              </a:rPr>
              <a:t>        Beratung und Begleitung:</a:t>
            </a:r>
          </a:p>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IRC </a:t>
            </a:r>
            <a:r>
              <a:rPr lang="de-DE" sz="2000" dirty="0" err="1">
                <a:solidFill>
                  <a:schemeClr val="bg1"/>
                </a:solidFill>
                <a:hlinkClick r:id="rId2">
                  <a:extLst>
                    <a:ext uri="{A12FA001-AC4F-418D-AE19-62706E023703}">
                      <ahyp:hlinkClr xmlns:ahyp="http://schemas.microsoft.com/office/drawing/2018/hyperlinkcolor" val="tx"/>
                    </a:ext>
                  </a:extLst>
                </a:hlinkClick>
              </a:rPr>
              <a:t>GgmbH</a:t>
            </a:r>
            <a:r>
              <a:rPr lang="de-DE" sz="2000" dirty="0">
                <a:solidFill>
                  <a:schemeClr val="bg1"/>
                </a:solidFill>
                <a:hlinkClick r:id="rId2">
                  <a:extLst>
                    <a:ext uri="{A12FA001-AC4F-418D-AE19-62706E023703}">
                      <ahyp:hlinkClr xmlns:ahyp="http://schemas.microsoft.com/office/drawing/2018/hyperlinkcolor" val="tx"/>
                    </a:ext>
                  </a:extLst>
                </a:hlinkClick>
              </a:rPr>
              <a:t>, Projekt „DABEI“</a:t>
            </a:r>
            <a:br>
              <a:rPr lang="de-DE" sz="2000" dirty="0">
                <a:solidFill>
                  <a:schemeClr val="bg1"/>
                </a:solidFill>
              </a:rPr>
            </a:br>
            <a:r>
              <a:rPr lang="de-DE" sz="2000" dirty="0">
                <a:solidFill>
                  <a:schemeClr val="bg1"/>
                </a:solidFill>
              </a:rPr>
              <a:t>E-Mail: info.dabei@rescue.org, Tel.: 0157/30218295</a:t>
            </a:r>
          </a:p>
          <a:p>
            <a:pPr lvl="1"/>
            <a:endParaRPr lang="de-DE" sz="2000" dirty="0">
              <a:solidFill>
                <a:srgbClr val="FFFF00"/>
              </a:solidFill>
            </a:endParaRPr>
          </a:p>
          <a:p>
            <a:pPr marL="800100" lvl="1" indent="-342900">
              <a:buFont typeface="Arial" panose="020B0604020202020204" pitchFamily="34" charset="0"/>
              <a:buChar char="•"/>
            </a:pPr>
            <a:r>
              <a:rPr lang="de-DE" sz="2000" dirty="0">
                <a:solidFill>
                  <a:schemeClr val="bg1"/>
                </a:solidFill>
                <a:hlinkClick r:id="rId3">
                  <a:extLst>
                    <a:ext uri="{A12FA001-AC4F-418D-AE19-62706E023703}">
                      <ahyp:hlinkClr xmlns:ahyp="http://schemas.microsoft.com/office/drawing/2018/hyperlinkcolor" val="tx"/>
                    </a:ext>
                  </a:extLst>
                </a:hlinkClick>
              </a:rPr>
              <a:t>KAUSA-Landesstelle Sachsen-Anhalt „</a:t>
            </a:r>
            <a:r>
              <a:rPr lang="de-DE" sz="2000" dirty="0" err="1">
                <a:solidFill>
                  <a:schemeClr val="bg1"/>
                </a:solidFill>
                <a:hlinkClick r:id="rId3">
                  <a:extLst>
                    <a:ext uri="{A12FA001-AC4F-418D-AE19-62706E023703}">
                      <ahyp:hlinkClr xmlns:ahyp="http://schemas.microsoft.com/office/drawing/2018/hyperlinkcolor" val="tx"/>
                    </a:ext>
                  </a:extLst>
                </a:hlinkClick>
              </a:rPr>
              <a:t>ZuSA</a:t>
            </a:r>
            <a:r>
              <a:rPr lang="de-DE" sz="2000" dirty="0">
                <a:solidFill>
                  <a:schemeClr val="bg1"/>
                </a:solidFill>
                <a:hlinkClick r:id="rId3">
                  <a:extLst>
                    <a:ext uri="{A12FA001-AC4F-418D-AE19-62706E023703}">
                      <ahyp:hlinkClr xmlns:ahyp="http://schemas.microsoft.com/office/drawing/2018/hyperlinkcolor" val="tx"/>
                    </a:ext>
                  </a:extLst>
                </a:hlinkClick>
              </a:rPr>
              <a:t>“ </a:t>
            </a:r>
            <a:endParaRPr lang="de-DE" sz="2000" dirty="0">
              <a:solidFill>
                <a:schemeClr val="bg1"/>
              </a:solidFill>
            </a:endParaRPr>
          </a:p>
          <a:p>
            <a:r>
              <a:rPr lang="de-DE" sz="2000" dirty="0">
                <a:solidFill>
                  <a:schemeClr val="bg1"/>
                </a:solidFill>
              </a:rPr>
              <a:t>              Jessica </a:t>
            </a:r>
            <a:r>
              <a:rPr lang="de-DE" sz="2000" dirty="0" err="1">
                <a:solidFill>
                  <a:schemeClr val="bg1"/>
                </a:solidFill>
              </a:rPr>
              <a:t>Cagaj</a:t>
            </a:r>
            <a:r>
              <a:rPr lang="de-DE" sz="2000" dirty="0">
                <a:solidFill>
                  <a:schemeClr val="bg1"/>
                </a:solidFill>
              </a:rPr>
              <a:t>, E-Mail: jcagaj@ihkbiz.de, Tel.: 0340/51955-15</a:t>
            </a:r>
          </a:p>
          <a:p>
            <a:pPr lvl="1"/>
            <a:endParaRPr lang="de-DE" sz="2000" dirty="0">
              <a:solidFill>
                <a:schemeClr val="bg1"/>
              </a:solidFill>
            </a:endParaRPr>
          </a:p>
          <a:p>
            <a:r>
              <a:rPr lang="de-DE" sz="2000" b="1" dirty="0">
                <a:solidFill>
                  <a:schemeClr val="bg1"/>
                </a:solidFill>
              </a:rPr>
              <a:t>         Entscheidung:</a:t>
            </a:r>
          </a:p>
          <a:p>
            <a:pPr marL="800100" lvl="1" indent="-342900">
              <a:buFont typeface="Arial" panose="020B0604020202020204" pitchFamily="34" charset="0"/>
              <a:buChar char="•"/>
            </a:pPr>
            <a:r>
              <a:rPr lang="de-DE" sz="2000" dirty="0">
                <a:solidFill>
                  <a:schemeClr val="bg1"/>
                </a:solidFill>
                <a:hlinkClick r:id="rId4">
                  <a:extLst>
                    <a:ext uri="{A12FA001-AC4F-418D-AE19-62706E023703}">
                      <ahyp:hlinkClr xmlns:ahyp="http://schemas.microsoft.com/office/drawing/2018/hyperlinkcolor" val="tx"/>
                    </a:ext>
                  </a:extLst>
                </a:hlinkClick>
              </a:rPr>
              <a:t>Ausländerbehörde Dessau-Roßlau </a:t>
            </a:r>
            <a:endParaRPr lang="de-DE" sz="2000" dirty="0">
              <a:solidFill>
                <a:schemeClr val="bg1"/>
              </a:solidFill>
            </a:endParaRPr>
          </a:p>
          <a:p>
            <a:pPr lvl="1"/>
            <a:r>
              <a:rPr lang="de-DE" sz="2000" dirty="0">
                <a:solidFill>
                  <a:schemeClr val="bg1"/>
                </a:solidFill>
              </a:rPr>
              <a:t>      E-Mail: abh@dessau-rosslau.de, Tel.: 0340/204-2033</a:t>
            </a:r>
          </a:p>
          <a:p>
            <a:endParaRPr lang="de-DE" sz="2000" dirty="0">
              <a:solidFill>
                <a:schemeClr val="bg1"/>
              </a:solidFill>
            </a:endParaRPr>
          </a:p>
          <a:p>
            <a:pPr marL="800100" lvl="1" indent="-342900">
              <a:buFont typeface="Arial" panose="020B0604020202020204" pitchFamily="34" charset="0"/>
              <a:buChar char="•"/>
            </a:pPr>
            <a:endParaRPr lang="de-DE" sz="2000" dirty="0">
              <a:solidFill>
                <a:schemeClr val="bg1"/>
              </a:solidFill>
            </a:endParaRPr>
          </a:p>
          <a:p>
            <a:endParaRPr lang="de-DE" sz="2000" dirty="0">
              <a:solidFill>
                <a:schemeClr val="bg1"/>
              </a:solidFill>
            </a:endParaRPr>
          </a:p>
        </p:txBody>
      </p:sp>
      <p:sp>
        <p:nvSpPr>
          <p:cNvPr id="11" name="Rechteck 10">
            <a:extLst>
              <a:ext uri="{FF2B5EF4-FFF2-40B4-BE49-F238E27FC236}">
                <a16:creationId xmlns:a16="http://schemas.microsoft.com/office/drawing/2014/main" id="{C339935C-5F57-41C9-A0BE-CF1DB649A5B5}"/>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3" name="Gerader Verbinder 12">
            <a:extLst>
              <a:ext uri="{FF2B5EF4-FFF2-40B4-BE49-F238E27FC236}">
                <a16:creationId xmlns:a16="http://schemas.microsoft.com/office/drawing/2014/main" id="{A4B042DB-6EFD-4E7A-84F4-BCE20E2106A5}"/>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5" name="Textfeld 14">
            <a:extLst>
              <a:ext uri="{FF2B5EF4-FFF2-40B4-BE49-F238E27FC236}">
                <a16:creationId xmlns:a16="http://schemas.microsoft.com/office/drawing/2014/main" id="{2BE80DE6-507D-4A45-BECF-F5CFBAD75A11}"/>
              </a:ext>
            </a:extLst>
          </p:cNvPr>
          <p:cNvSpPr txBox="1"/>
          <p:nvPr/>
        </p:nvSpPr>
        <p:spPr>
          <a:xfrm>
            <a:off x="543359" y="223758"/>
            <a:ext cx="11097087" cy="1077218"/>
          </a:xfrm>
          <a:prstGeom prst="rect">
            <a:avLst/>
          </a:prstGeom>
          <a:noFill/>
        </p:spPr>
        <p:txBody>
          <a:bodyPr wrap="square" rtlCol="0">
            <a:spAutoFit/>
          </a:bodyPr>
          <a:lstStyle/>
          <a:p>
            <a:pPr algn="ctr"/>
            <a:r>
              <a:rPr lang="de-DE" sz="3200" b="1" dirty="0">
                <a:solidFill>
                  <a:schemeClr val="bg1"/>
                </a:solidFill>
              </a:rPr>
              <a:t>Unsere Bewerber*innen sind geduldet. </a:t>
            </a:r>
          </a:p>
          <a:p>
            <a:pPr algn="ctr"/>
            <a:r>
              <a:rPr lang="de-DE" sz="3200" b="1" dirty="0">
                <a:solidFill>
                  <a:schemeClr val="bg1"/>
                </a:solidFill>
              </a:rPr>
              <a:t>Kann ich ausbilden? Was muss ich tun?</a:t>
            </a:r>
          </a:p>
        </p:txBody>
      </p:sp>
      <p:pic>
        <p:nvPicPr>
          <p:cNvPr id="16" name="Grafik 15" descr="Wiedergeben">
            <a:hlinkClick r:id="rId5" action="ppaction://hlinksldjump"/>
            <a:extLst>
              <a:ext uri="{FF2B5EF4-FFF2-40B4-BE49-F238E27FC236}">
                <a16:creationId xmlns:a16="http://schemas.microsoft.com/office/drawing/2014/main" id="{AAFAE0FC-0F1E-4052-9763-8044869020B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0800000">
            <a:off x="89489" y="229709"/>
            <a:ext cx="907742" cy="825975"/>
          </a:xfrm>
          <a:prstGeom prst="rect">
            <a:avLst/>
          </a:prstGeom>
        </p:spPr>
      </p:pic>
      <p:sp>
        <p:nvSpPr>
          <p:cNvPr id="21" name="Kreis: nicht ausgefüllt 20">
            <a:extLst>
              <a:ext uri="{FF2B5EF4-FFF2-40B4-BE49-F238E27FC236}">
                <a16:creationId xmlns:a16="http://schemas.microsoft.com/office/drawing/2014/main" id="{B36FB809-6677-4A76-A2E3-DB292500B30F}"/>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22" name="Textfeld 21">
            <a:extLst>
              <a:ext uri="{FF2B5EF4-FFF2-40B4-BE49-F238E27FC236}">
                <a16:creationId xmlns:a16="http://schemas.microsoft.com/office/drawing/2014/main" id="{DCB9F638-CA49-45D4-8095-315A8D5040F1}"/>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3</a:t>
            </a:r>
          </a:p>
        </p:txBody>
      </p:sp>
      <p:grpSp>
        <p:nvGrpSpPr>
          <p:cNvPr id="10" name="Gruppieren 9"/>
          <p:cNvGrpSpPr/>
          <p:nvPr/>
        </p:nvGrpSpPr>
        <p:grpSpPr>
          <a:xfrm>
            <a:off x="8843281" y="4730327"/>
            <a:ext cx="3348719" cy="1960310"/>
            <a:chOff x="8843281" y="4730327"/>
            <a:chExt cx="3348719" cy="1960310"/>
          </a:xfrm>
        </p:grpSpPr>
        <p:grpSp>
          <p:nvGrpSpPr>
            <p:cNvPr id="14" name="Gruppieren 13"/>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8" name="Ovale Legende 17"/>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9" name="Textfeld 18"/>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7" name="Textfeld 16"/>
            <p:cNvSpPr txBox="1"/>
            <p:nvPr/>
          </p:nvSpPr>
          <p:spPr>
            <a:xfrm rot="20897352">
              <a:off x="9013680" y="5407895"/>
              <a:ext cx="3117057" cy="830997"/>
            </a:xfrm>
            <a:prstGeom prst="rect">
              <a:avLst/>
            </a:prstGeom>
            <a:noFill/>
          </p:spPr>
          <p:txBody>
            <a:bodyPr wrap="square" rtlCol="0">
              <a:spAutoFit/>
            </a:bodyPr>
            <a:lstStyle/>
            <a:p>
              <a:pPr algn="ctr"/>
              <a:r>
                <a:rPr lang="de-DE" sz="1600" i="1" dirty="0"/>
                <a:t>68% der Unternehmen sehen einen partizipativen Führungsstil als innovationsfördernd an. </a:t>
              </a:r>
            </a:p>
          </p:txBody>
        </p:sp>
      </p:grpSp>
    </p:spTree>
    <p:extLst>
      <p:ext uri="{BB962C8B-B14F-4D97-AF65-F5344CB8AC3E}">
        <p14:creationId xmlns:p14="http://schemas.microsoft.com/office/powerpoint/2010/main" val="28758361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3" action="ppaction://hlinksldjump"/>
            <a:extLst>
              <a:ext uri="{FF2B5EF4-FFF2-40B4-BE49-F238E27FC236}">
                <a16:creationId xmlns:a16="http://schemas.microsoft.com/office/drawing/2014/main" id="{A743A608-837D-40B8-AD7E-B2EAF546FD3E}"/>
              </a:ext>
            </a:extLst>
          </p:cNvPr>
          <p:cNvSpPr txBox="1"/>
          <p:nvPr/>
        </p:nvSpPr>
        <p:spPr>
          <a:xfrm>
            <a:off x="910828" y="4932503"/>
            <a:ext cx="3304646" cy="646331"/>
          </a:xfrm>
          <a:prstGeom prst="rect">
            <a:avLst/>
          </a:prstGeom>
          <a:noFill/>
        </p:spPr>
        <p:txBody>
          <a:bodyPr wrap="square" rtlCol="0">
            <a:spAutoFit/>
          </a:bodyPr>
          <a:lstStyle/>
          <a:p>
            <a:r>
              <a:rPr lang="de-DE" dirty="0"/>
              <a:t>Es gibt Herausforderungen mit der Fachsprache. Wer hilft? </a:t>
            </a:r>
            <a:endParaRPr lang="de-DE" strike="sngStrike" dirty="0"/>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Unser Azubi will die assistierte Ausbildung flexibel (</a:t>
            </a:r>
            <a:r>
              <a:rPr lang="de-DE" dirty="0" err="1"/>
              <a:t>AsA</a:t>
            </a:r>
            <a:r>
              <a:rPr lang="de-DE" dirty="0"/>
              <a:t> </a:t>
            </a:r>
            <a:r>
              <a:rPr lang="de-DE" dirty="0" err="1"/>
              <a:t>Felx</a:t>
            </a:r>
            <a:r>
              <a:rPr lang="de-DE" dirty="0"/>
              <a:t>) oder Berufsausbildungsbeihilfe (BAB) beantragen. Wer hilft?</a:t>
            </a:r>
          </a:p>
        </p:txBody>
      </p:sp>
      <p:sp>
        <p:nvSpPr>
          <p:cNvPr id="15" name="Textfeld 14">
            <a:hlinkClick r:id="rId5"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 Azubi hat gute Vorkenntnisse. Er möchte die Ausbildung verkürzen.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6"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56731" y="115325"/>
            <a:ext cx="914400" cy="914400"/>
          </a:xfrm>
          <a:prstGeom prst="rect">
            <a:avLst/>
          </a:prstGeom>
        </p:spPr>
      </p:pic>
      <p:sp>
        <p:nvSpPr>
          <p:cNvPr id="43" name="Ellipse 42">
            <a:hlinkClick r:id="rId3" action="ppaction://hlinksldjump"/>
            <a:hlinkHover r:id="rId9" action="ppaction://hlinksldjump"/>
            <a:extLst>
              <a:ext uri="{FF2B5EF4-FFF2-40B4-BE49-F238E27FC236}">
                <a16:creationId xmlns:a16="http://schemas.microsoft.com/office/drawing/2014/main" id="{FF36C565-42E1-4686-8477-377B51649780}"/>
              </a:ext>
            </a:extLst>
          </p:cNvPr>
          <p:cNvSpPr/>
          <p:nvPr/>
        </p:nvSpPr>
        <p:spPr>
          <a:xfrm>
            <a:off x="937452"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4" action="ppaction://hlinksldjump"/>
            <a:hlinkHover r:id="rId10"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5" action="ppaction://hlinksldjump"/>
            <a:hlinkHover r:id="rId11"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498819" y="-46438"/>
            <a:ext cx="1436450" cy="1436450"/>
          </a:xfrm>
          <a:prstGeom prst="rect">
            <a:avLst/>
          </a:prstGeom>
        </p:spPr>
      </p:pic>
    </p:spTree>
    <p:extLst>
      <p:ext uri="{BB962C8B-B14F-4D97-AF65-F5344CB8AC3E}">
        <p14:creationId xmlns:p14="http://schemas.microsoft.com/office/powerpoint/2010/main" val="223628972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910828" y="4932503"/>
            <a:ext cx="3304646" cy="646331"/>
          </a:xfrm>
          <a:prstGeom prst="rect">
            <a:avLst/>
          </a:prstGeom>
          <a:noFill/>
        </p:spPr>
        <p:txBody>
          <a:bodyPr wrap="square" rtlCol="0">
            <a:spAutoFit/>
          </a:bodyPr>
          <a:lstStyle/>
          <a:p>
            <a:r>
              <a:rPr lang="de-DE" dirty="0"/>
              <a:t>Es gibt Herausforderungen mit der Fachsprache. Wer hilft? </a:t>
            </a:r>
            <a:endParaRPr lang="de-DE" strike="sngStrike"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Unser Azubi will die assistierte Ausbildung flexibel (</a:t>
            </a:r>
            <a:r>
              <a:rPr lang="de-DE" dirty="0" err="1"/>
              <a:t>AsA</a:t>
            </a:r>
            <a:r>
              <a:rPr lang="de-DE" dirty="0"/>
              <a:t> Flex) oder Berufsausbildungsbeihilfe (BAB) beantragen. Wer hilft?</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 Azubi hat gute Vorkenntnisse. Er möchte die Ausbildung verkürzen.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38889"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Tree>
    <p:extLst>
      <p:ext uri="{BB962C8B-B14F-4D97-AF65-F5344CB8AC3E}">
        <p14:creationId xmlns:p14="http://schemas.microsoft.com/office/powerpoint/2010/main" val="401858639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910828" y="4932503"/>
            <a:ext cx="3304646" cy="646331"/>
          </a:xfrm>
          <a:prstGeom prst="rect">
            <a:avLst/>
          </a:prstGeom>
          <a:noFill/>
        </p:spPr>
        <p:txBody>
          <a:bodyPr wrap="square" rtlCol="0">
            <a:spAutoFit/>
          </a:bodyPr>
          <a:lstStyle/>
          <a:p>
            <a:r>
              <a:rPr lang="de-DE" dirty="0"/>
              <a:t>Es gibt Herausforderungen mit der Fachsprache. Wer hilft? </a:t>
            </a:r>
            <a:endParaRPr lang="de-DE" strike="sngStrike"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Unser Azubi will die assistierte Ausbildung Flexibel (</a:t>
            </a:r>
            <a:r>
              <a:rPr lang="de-DE" dirty="0" err="1"/>
              <a:t>AsA</a:t>
            </a:r>
            <a:r>
              <a:rPr lang="de-DE" dirty="0"/>
              <a:t> Flex) oder Berufsausbildungsbeihilfe (BAB) beantragen. Wer hilft?</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 Azubi hat gute Vorkenntnisse. Er möchte die Ausbildung verkürzen.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3888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7117"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Tree>
    <p:extLst>
      <p:ext uri="{BB962C8B-B14F-4D97-AF65-F5344CB8AC3E}">
        <p14:creationId xmlns:p14="http://schemas.microsoft.com/office/powerpoint/2010/main" val="22144297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21156"/>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910828" y="4932503"/>
            <a:ext cx="3304646" cy="646331"/>
          </a:xfrm>
          <a:prstGeom prst="rect">
            <a:avLst/>
          </a:prstGeom>
          <a:noFill/>
        </p:spPr>
        <p:txBody>
          <a:bodyPr wrap="square" rtlCol="0">
            <a:spAutoFit/>
          </a:bodyPr>
          <a:lstStyle/>
          <a:p>
            <a:r>
              <a:rPr lang="de-DE" dirty="0"/>
              <a:t>Es gibt Herausforderungen mit der Fachsprache. Wer hilft? </a:t>
            </a:r>
            <a:endParaRPr lang="de-DE" strike="sngStrike"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1200329"/>
          </a:xfrm>
          <a:prstGeom prst="rect">
            <a:avLst/>
          </a:prstGeom>
          <a:noFill/>
        </p:spPr>
        <p:txBody>
          <a:bodyPr wrap="square" rtlCol="0">
            <a:spAutoFit/>
          </a:bodyPr>
          <a:lstStyle/>
          <a:p>
            <a:r>
              <a:rPr lang="de-DE" dirty="0"/>
              <a:t>Unser Azubi will die assistierte Ausbildung flexibel (</a:t>
            </a:r>
            <a:r>
              <a:rPr lang="de-DE" dirty="0" err="1"/>
              <a:t>AsA</a:t>
            </a:r>
            <a:r>
              <a:rPr lang="de-DE" dirty="0"/>
              <a:t> Flex) oder Berufsausbildungsbeihilfe (BAB) beantragen. Wer hilft?</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 Azubi hat gute Vorkenntnisse. Er möchte die Ausbildung verkürzen.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Textfeld 15">
            <a:extLst>
              <a:ext uri="{FF2B5EF4-FFF2-40B4-BE49-F238E27FC236}">
                <a16:creationId xmlns:a16="http://schemas.microsoft.com/office/drawing/2014/main" id="{6231BAFB-F9E3-493C-AF2C-CA8536A5100A}"/>
              </a:ext>
            </a:extLst>
          </p:cNvPr>
          <p:cNvSpPr txBox="1"/>
          <p:nvPr/>
        </p:nvSpPr>
        <p:spPr>
          <a:xfrm>
            <a:off x="4963853" y="364976"/>
            <a:ext cx="2264293" cy="584775"/>
          </a:xfrm>
          <a:prstGeom prst="rect">
            <a:avLst/>
          </a:prstGeom>
          <a:noFill/>
        </p:spPr>
        <p:txBody>
          <a:bodyPr wrap="square" rtlCol="0">
            <a:spAutoFit/>
          </a:bodyPr>
          <a:lstStyle/>
          <a:p>
            <a:pPr algn="ctr"/>
            <a:r>
              <a:rPr lang="de-DE" sz="3200" b="1" dirty="0">
                <a:solidFill>
                  <a:schemeClr val="bg1"/>
                </a:solidFill>
              </a:rPr>
              <a:t>Ausbildung</a:t>
            </a:r>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3888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5346" y="2211184"/>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Tree>
    <p:extLst>
      <p:ext uri="{BB962C8B-B14F-4D97-AF65-F5344CB8AC3E}">
        <p14:creationId xmlns:p14="http://schemas.microsoft.com/office/powerpoint/2010/main" val="111398425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5872" y="1932221"/>
            <a:ext cx="11105965" cy="2554545"/>
          </a:xfrm>
          <a:prstGeom prst="rect">
            <a:avLst/>
          </a:prstGeom>
          <a:noFill/>
        </p:spPr>
        <p:txBody>
          <a:bodyPr wrap="square" rtlCol="0">
            <a:spAutoFit/>
          </a:bodyPr>
          <a:lstStyle/>
          <a:p>
            <a:pPr marL="800100" lvl="1" indent="-342900">
              <a:buFont typeface="Arial" panose="020B0604020202020204" pitchFamily="34" charset="0"/>
              <a:buChar char="•"/>
            </a:pPr>
            <a:r>
              <a:rPr lang="de-DE" sz="2000" dirty="0">
                <a:solidFill>
                  <a:schemeClr val="bg1"/>
                </a:solidFill>
              </a:rPr>
              <a:t>Arbeitsagentur Sachsen-Anhalt Ost und Jobcenter Dessau-Roßlau können helfen unter der Servicerufnummer: 0800-4555520 (gebührenfrei)</a:t>
            </a:r>
          </a:p>
          <a:p>
            <a:endParaRPr lang="de-DE" sz="2000" dirty="0">
              <a:solidFill>
                <a:schemeClr val="bg1"/>
              </a:solidFill>
            </a:endParaRPr>
          </a:p>
          <a:p>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rPr>
              <a:t>Klicken Sie auf „Sprachkurse“ um eine Liste weiterer Ansprechpartnerinnen und Ansprechpartner anzuzeigen.</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endParaRPr lang="de-DE" sz="2000" dirty="0">
              <a:solidFill>
                <a:schemeClr val="bg1"/>
              </a:solidFill>
            </a:endParaRPr>
          </a:p>
        </p:txBody>
      </p:sp>
      <p:sp>
        <p:nvSpPr>
          <p:cNvPr id="9" name="Rechteck 8">
            <a:extLst>
              <a:ext uri="{FF2B5EF4-FFF2-40B4-BE49-F238E27FC236}">
                <a16:creationId xmlns:a16="http://schemas.microsoft.com/office/drawing/2014/main" id="{82BA5F06-B4A9-48B4-9707-371228D0574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7889D3EE-CF42-407C-A045-C51B872C9F4C}"/>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82AE202E-3E66-4B75-A2F1-75F62EA8CD30}"/>
              </a:ext>
            </a:extLst>
          </p:cNvPr>
          <p:cNvSpPr txBox="1"/>
          <p:nvPr/>
        </p:nvSpPr>
        <p:spPr>
          <a:xfrm>
            <a:off x="544256" y="278482"/>
            <a:ext cx="11097087" cy="584775"/>
          </a:xfrm>
          <a:prstGeom prst="rect">
            <a:avLst/>
          </a:prstGeom>
          <a:noFill/>
        </p:spPr>
        <p:txBody>
          <a:bodyPr wrap="square" rtlCol="0">
            <a:spAutoFit/>
          </a:bodyPr>
          <a:lstStyle/>
          <a:p>
            <a:pPr algn="ctr"/>
            <a:r>
              <a:rPr lang="de-DE" sz="3200" b="1" dirty="0">
                <a:solidFill>
                  <a:schemeClr val="bg1"/>
                </a:solidFill>
              </a:rPr>
              <a:t>Wo finden wir Hilfe bei berufsbezogener Sprache?</a:t>
            </a:r>
          </a:p>
        </p:txBody>
      </p:sp>
      <p:pic>
        <p:nvPicPr>
          <p:cNvPr id="13" name="Grafik 12" descr="Wiedergeben">
            <a:hlinkClick r:id="rId2" action="ppaction://hlinksldjump"/>
            <a:extLst>
              <a:ext uri="{FF2B5EF4-FFF2-40B4-BE49-F238E27FC236}">
                <a16:creationId xmlns:a16="http://schemas.microsoft.com/office/drawing/2014/main" id="{99F538A8-3AB9-4E4E-8578-8FCABCE2A5D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9489" y="229709"/>
            <a:ext cx="907742" cy="825975"/>
          </a:xfrm>
          <a:prstGeom prst="rect">
            <a:avLst/>
          </a:prstGeom>
        </p:spPr>
      </p:pic>
      <p:sp>
        <p:nvSpPr>
          <p:cNvPr id="20" name="Kreis: nicht ausgefüllt 19">
            <a:extLst>
              <a:ext uri="{FF2B5EF4-FFF2-40B4-BE49-F238E27FC236}">
                <a16:creationId xmlns:a16="http://schemas.microsoft.com/office/drawing/2014/main" id="{3D80BFB0-CB20-48BC-BBAC-F0E229300C5A}"/>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21" name="Textfeld 20">
            <a:extLst>
              <a:ext uri="{FF2B5EF4-FFF2-40B4-BE49-F238E27FC236}">
                <a16:creationId xmlns:a16="http://schemas.microsoft.com/office/drawing/2014/main" id="{75F49802-5F09-49EC-BD68-4E73DA3AF26A}"/>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1</a:t>
            </a:r>
          </a:p>
        </p:txBody>
      </p:sp>
      <p:sp>
        <p:nvSpPr>
          <p:cNvPr id="22" name="Rechteck 21">
            <a:hlinkClick r:id="rId5" action="ppaction://hlinksldjump"/>
            <a:extLst>
              <a:ext uri="{FF2B5EF4-FFF2-40B4-BE49-F238E27FC236}">
                <a16:creationId xmlns:a16="http://schemas.microsoft.com/office/drawing/2014/main" id="{9B5314BF-DE38-4FB7-8FA0-6C4F54B843D9}"/>
              </a:ext>
            </a:extLst>
          </p:cNvPr>
          <p:cNvSpPr/>
          <p:nvPr/>
        </p:nvSpPr>
        <p:spPr>
          <a:xfrm>
            <a:off x="1319898" y="4665595"/>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Sprachkurse</a:t>
            </a:r>
          </a:p>
        </p:txBody>
      </p:sp>
      <p:grpSp>
        <p:nvGrpSpPr>
          <p:cNvPr id="14" name="Gruppieren 13"/>
          <p:cNvGrpSpPr/>
          <p:nvPr/>
        </p:nvGrpSpPr>
        <p:grpSpPr>
          <a:xfrm>
            <a:off x="8843281" y="4730327"/>
            <a:ext cx="3348719" cy="1960310"/>
            <a:chOff x="8843281" y="4730327"/>
            <a:chExt cx="3348719" cy="1960310"/>
          </a:xfrm>
        </p:grpSpPr>
        <p:grpSp>
          <p:nvGrpSpPr>
            <p:cNvPr id="15" name="Gruppieren 14"/>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7" name="Ovale Legende 16"/>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8" name="Textfeld 17"/>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6" name="Textfeld 15"/>
            <p:cNvSpPr txBox="1"/>
            <p:nvPr/>
          </p:nvSpPr>
          <p:spPr>
            <a:xfrm rot="20897352">
              <a:off x="8988966" y="5531005"/>
              <a:ext cx="3117057" cy="584775"/>
            </a:xfrm>
            <a:prstGeom prst="rect">
              <a:avLst/>
            </a:prstGeom>
            <a:noFill/>
          </p:spPr>
          <p:txBody>
            <a:bodyPr wrap="square" rtlCol="0">
              <a:spAutoFit/>
            </a:bodyPr>
            <a:lstStyle/>
            <a:p>
              <a:pPr algn="ctr"/>
              <a:r>
                <a:rPr lang="de-DE" sz="1600" i="1" dirty="0"/>
                <a:t>Rund 300.000 Fachkräfte fehlen derzeit in den MINT-Berufen. </a:t>
              </a:r>
            </a:p>
          </p:txBody>
        </p:sp>
      </p:grpSp>
    </p:spTree>
    <p:extLst>
      <p:ext uri="{BB962C8B-B14F-4D97-AF65-F5344CB8AC3E}">
        <p14:creationId xmlns:p14="http://schemas.microsoft.com/office/powerpoint/2010/main" val="13294025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850222" y="1606388"/>
            <a:ext cx="11105965" cy="5324535"/>
          </a:xfrm>
          <a:prstGeom prst="rect">
            <a:avLst/>
          </a:prstGeom>
          <a:noFill/>
        </p:spPr>
        <p:txBody>
          <a:bodyPr wrap="square" rtlCol="0">
            <a:spAutoFit/>
          </a:bodyPr>
          <a:lstStyle/>
          <a:p>
            <a:r>
              <a:rPr lang="de-DE" sz="2000" b="1" dirty="0">
                <a:solidFill>
                  <a:schemeClr val="bg1"/>
                </a:solidFill>
              </a:rPr>
              <a:t>Organisatorische Hilfe:</a:t>
            </a:r>
            <a:endParaRPr lang="de-DE" sz="2000" dirty="0">
              <a:solidFill>
                <a:schemeClr val="bg1"/>
              </a:solidFill>
            </a:endParaRPr>
          </a:p>
          <a:p>
            <a:pPr marL="342900"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KAUSA-Landesstelle Sachsen-Anhalt „</a:t>
            </a:r>
            <a:r>
              <a:rPr lang="de-DE" sz="2000" dirty="0" err="1">
                <a:solidFill>
                  <a:schemeClr val="bg1"/>
                </a:solidFill>
                <a:hlinkClick r:id="rId2">
                  <a:extLst>
                    <a:ext uri="{A12FA001-AC4F-418D-AE19-62706E023703}">
                      <ahyp:hlinkClr xmlns:ahyp="http://schemas.microsoft.com/office/drawing/2018/hyperlinkcolor" val="tx"/>
                    </a:ext>
                  </a:extLst>
                </a:hlinkClick>
              </a:rPr>
              <a:t>ZuSA</a:t>
            </a:r>
            <a:r>
              <a:rPr lang="de-DE" sz="2000" dirty="0">
                <a:solidFill>
                  <a:schemeClr val="bg1"/>
                </a:solidFill>
                <a:hlinkClick r:id="rId2">
                  <a:extLst>
                    <a:ext uri="{A12FA001-AC4F-418D-AE19-62706E023703}">
                      <ahyp:hlinkClr xmlns:ahyp="http://schemas.microsoft.com/office/drawing/2018/hyperlinkcolor" val="tx"/>
                    </a:ext>
                  </a:extLst>
                </a:hlinkClick>
              </a:rPr>
              <a:t>“ </a:t>
            </a:r>
            <a:endParaRPr lang="de-DE" sz="2000" dirty="0">
              <a:solidFill>
                <a:schemeClr val="bg1"/>
              </a:solidFill>
            </a:endParaRPr>
          </a:p>
          <a:p>
            <a:r>
              <a:rPr lang="de-DE" sz="2000" dirty="0">
                <a:solidFill>
                  <a:schemeClr val="bg1"/>
                </a:solidFill>
              </a:rPr>
              <a:t>      </a:t>
            </a:r>
            <a:r>
              <a:rPr lang="it-IT" sz="2000" dirty="0">
                <a:solidFill>
                  <a:schemeClr val="bg1"/>
                </a:solidFill>
              </a:rPr>
              <a:t>Jessica </a:t>
            </a:r>
            <a:r>
              <a:rPr lang="it-IT" sz="2000" dirty="0" err="1">
                <a:solidFill>
                  <a:schemeClr val="bg1"/>
                </a:solidFill>
              </a:rPr>
              <a:t>Cagaj</a:t>
            </a:r>
            <a:r>
              <a:rPr lang="it-IT" sz="2000" dirty="0">
                <a:solidFill>
                  <a:schemeClr val="bg1"/>
                </a:solidFill>
              </a:rPr>
              <a:t>, E-Mail: jcagaj@ihkbiz.de, Tel.: 0340/51955-15</a:t>
            </a:r>
          </a:p>
          <a:p>
            <a:endParaRPr lang="de-DE" sz="2000" dirty="0">
              <a:solidFill>
                <a:schemeClr val="bg1"/>
              </a:solidFill>
            </a:endParaRPr>
          </a:p>
          <a:p>
            <a:pPr marL="342900" lvl="1" indent="-342900">
              <a:buFont typeface="Arial" panose="020B0604020202020204" pitchFamily="34" charset="0"/>
              <a:buChar char="•"/>
            </a:pPr>
            <a:r>
              <a:rPr lang="de-DE" sz="2000" dirty="0">
                <a:solidFill>
                  <a:schemeClr val="bg1"/>
                </a:solidFill>
                <a:hlinkClick r:id="rId3">
                  <a:extLst>
                    <a:ext uri="{A12FA001-AC4F-418D-AE19-62706E023703}">
                      <ahyp:hlinkClr xmlns:ahyp="http://schemas.microsoft.com/office/drawing/2018/hyperlinkcolor" val="tx"/>
                    </a:ext>
                  </a:extLst>
                </a:hlinkClick>
              </a:rPr>
              <a:t>Ausbildungsberatung HWK </a:t>
            </a:r>
            <a:endParaRPr lang="de-DE" sz="2000" dirty="0">
              <a:solidFill>
                <a:schemeClr val="bg1"/>
              </a:solidFill>
            </a:endParaRPr>
          </a:p>
          <a:p>
            <a:pPr marL="0" lvl="1"/>
            <a:r>
              <a:rPr lang="de-DE" sz="2000" dirty="0">
                <a:solidFill>
                  <a:schemeClr val="bg1"/>
                </a:solidFill>
              </a:rPr>
              <a:t>      Denise </a:t>
            </a:r>
            <a:r>
              <a:rPr lang="de-DE" sz="2000" dirty="0" err="1">
                <a:solidFill>
                  <a:schemeClr val="bg1"/>
                </a:solidFill>
              </a:rPr>
              <a:t>Sehm</a:t>
            </a:r>
            <a:r>
              <a:rPr lang="de-DE" sz="2000" dirty="0">
                <a:solidFill>
                  <a:schemeClr val="bg1"/>
                </a:solidFill>
              </a:rPr>
              <a:t>-Stegemann, E-Mail: dsehm-stegemann@hwkhalle.de, Tel.: 0345/2999-210</a:t>
            </a:r>
          </a:p>
          <a:p>
            <a:pPr marL="0" lvl="1"/>
            <a:endParaRPr lang="de-DE" sz="2000" dirty="0">
              <a:solidFill>
                <a:schemeClr val="bg1"/>
              </a:solidFill>
            </a:endParaRPr>
          </a:p>
          <a:p>
            <a:pPr marL="342900" lvl="1" indent="-342900">
              <a:buFont typeface="Arial" panose="020B0604020202020204" pitchFamily="34" charset="0"/>
              <a:buChar char="•"/>
            </a:pPr>
            <a:r>
              <a:rPr lang="de-DE" sz="2000" dirty="0">
                <a:solidFill>
                  <a:schemeClr val="bg1"/>
                </a:solidFill>
                <a:hlinkClick r:id="rId4">
                  <a:extLst>
                    <a:ext uri="{A12FA001-AC4F-418D-AE19-62706E023703}">
                      <ahyp:hlinkClr xmlns:ahyp="http://schemas.microsoft.com/office/drawing/2018/hyperlinkcolor" val="tx"/>
                    </a:ext>
                  </a:extLst>
                </a:hlinkClick>
              </a:rPr>
              <a:t>Ausbildungsberatung IHK</a:t>
            </a:r>
            <a:endParaRPr lang="de-DE" sz="2000" dirty="0">
              <a:solidFill>
                <a:schemeClr val="bg1"/>
              </a:solidFill>
            </a:endParaRPr>
          </a:p>
          <a:p>
            <a:pPr marL="0" lvl="1"/>
            <a:r>
              <a:rPr lang="de-DE" sz="2000" dirty="0">
                <a:solidFill>
                  <a:schemeClr val="bg1"/>
                </a:solidFill>
              </a:rPr>
              <a:t>      Kathrin </a:t>
            </a:r>
            <a:r>
              <a:rPr lang="de-DE" sz="2000" dirty="0" err="1">
                <a:solidFill>
                  <a:schemeClr val="bg1"/>
                </a:solidFill>
              </a:rPr>
              <a:t>Lorisch</a:t>
            </a:r>
            <a:r>
              <a:rPr lang="de-DE" sz="2000" dirty="0">
                <a:solidFill>
                  <a:schemeClr val="bg1"/>
                </a:solidFill>
              </a:rPr>
              <a:t>, E-Mail: klorisch@halle.ihk.de, Tel.: 0340/26011-15</a:t>
            </a:r>
          </a:p>
          <a:p>
            <a:pPr marL="0" lvl="1"/>
            <a:endParaRPr lang="de-DE" sz="2000" dirty="0">
              <a:solidFill>
                <a:schemeClr val="bg1"/>
              </a:solidFill>
            </a:endParaRPr>
          </a:p>
          <a:p>
            <a:pPr marL="342900" indent="-342900">
              <a:buFont typeface="Arial" panose="020B0604020202020204" pitchFamily="34" charset="0"/>
              <a:buChar char="•"/>
            </a:pPr>
            <a:r>
              <a:rPr lang="de-DE" sz="2000" dirty="0" err="1">
                <a:solidFill>
                  <a:schemeClr val="bg1"/>
                </a:solidFill>
                <a:hlinkClick r:id="rId5">
                  <a:extLst>
                    <a:ext uri="{A12FA001-AC4F-418D-AE19-62706E023703}">
                      <ahyp:hlinkClr xmlns:ahyp="http://schemas.microsoft.com/office/drawing/2018/hyperlinkcolor" val="tx"/>
                    </a:ext>
                  </a:extLst>
                </a:hlinkClick>
              </a:rPr>
              <a:t>ZaA</a:t>
            </a:r>
            <a:r>
              <a:rPr lang="de-DE" sz="2000" dirty="0">
                <a:solidFill>
                  <a:schemeClr val="bg1"/>
                </a:solidFill>
                <a:hlinkClick r:id="rId5">
                  <a:extLst>
                    <a:ext uri="{A12FA001-AC4F-418D-AE19-62706E023703}">
                      <ahyp:hlinkClr xmlns:ahyp="http://schemas.microsoft.com/office/drawing/2018/hyperlinkcolor" val="tx"/>
                    </a:ext>
                  </a:extLst>
                </a:hlinkClick>
              </a:rPr>
              <a:t> im </a:t>
            </a:r>
            <a:r>
              <a:rPr lang="de-DE" sz="2000" dirty="0" err="1">
                <a:solidFill>
                  <a:schemeClr val="bg1"/>
                </a:solidFill>
                <a:hlinkClick r:id="rId5">
                  <a:extLst>
                    <a:ext uri="{A12FA001-AC4F-418D-AE19-62706E023703}">
                      <ahyp:hlinkClr xmlns:ahyp="http://schemas.microsoft.com/office/drawing/2018/hyperlinkcolor" val="tx"/>
                    </a:ext>
                  </a:extLst>
                </a:hlinkClick>
              </a:rPr>
              <a:t>Grone</a:t>
            </a:r>
            <a:r>
              <a:rPr lang="de-DE" sz="2000" dirty="0">
                <a:solidFill>
                  <a:schemeClr val="bg1"/>
                </a:solidFill>
                <a:hlinkClick r:id="rId5">
                  <a:extLst>
                    <a:ext uri="{A12FA001-AC4F-418D-AE19-62706E023703}">
                      <ahyp:hlinkClr xmlns:ahyp="http://schemas.microsoft.com/office/drawing/2018/hyperlinkcolor" val="tx"/>
                    </a:ext>
                  </a:extLst>
                </a:hlinkClick>
              </a:rPr>
              <a:t>-Bildungszentrum</a:t>
            </a:r>
            <a:endParaRPr lang="de-DE" sz="2000" dirty="0">
              <a:solidFill>
                <a:schemeClr val="bg1"/>
              </a:solidFill>
            </a:endParaRPr>
          </a:p>
          <a:p>
            <a:r>
              <a:rPr lang="de-DE" sz="2000" dirty="0">
                <a:solidFill>
                  <a:schemeClr val="bg1"/>
                </a:solidFill>
              </a:rPr>
              <a:t>      Ralf </a:t>
            </a:r>
            <a:r>
              <a:rPr lang="de-DE" sz="2000" dirty="0" err="1">
                <a:solidFill>
                  <a:schemeClr val="bg1"/>
                </a:solidFill>
              </a:rPr>
              <a:t>Lomsché</a:t>
            </a:r>
            <a:r>
              <a:rPr lang="de-DE" sz="2000" dirty="0">
                <a:solidFill>
                  <a:schemeClr val="bg1"/>
                </a:solidFill>
              </a:rPr>
              <a:t>, E-Mail: r.lomsché@grone.de, Tel.: 0340/21666-939</a:t>
            </a:r>
          </a:p>
          <a:p>
            <a:pPr marL="342900" indent="-342900">
              <a:buFont typeface="Arial" panose="020B0604020202020204" pitchFamily="34" charset="0"/>
              <a:buChar char="•"/>
            </a:pPr>
            <a:endParaRPr lang="de-DE" sz="2000" dirty="0">
              <a:solidFill>
                <a:schemeClr val="bg1"/>
              </a:solidFill>
            </a:endParaRPr>
          </a:p>
          <a:p>
            <a:r>
              <a:rPr lang="de-DE" sz="2000" b="1" dirty="0">
                <a:solidFill>
                  <a:schemeClr val="bg1"/>
                </a:solidFill>
              </a:rPr>
              <a:t>Finanzielle Hilfe:</a:t>
            </a:r>
          </a:p>
          <a:p>
            <a:r>
              <a:rPr lang="de-DE" sz="2000" dirty="0">
                <a:solidFill>
                  <a:schemeClr val="bg1"/>
                </a:solidFill>
              </a:rPr>
              <a:t>z.B. </a:t>
            </a:r>
            <a:r>
              <a:rPr lang="de-DE" sz="2000" dirty="0" err="1">
                <a:solidFill>
                  <a:schemeClr val="bg1"/>
                </a:solidFill>
              </a:rPr>
              <a:t>assisitierte</a:t>
            </a:r>
            <a:r>
              <a:rPr lang="de-DE" sz="2000" dirty="0">
                <a:solidFill>
                  <a:schemeClr val="bg1"/>
                </a:solidFill>
              </a:rPr>
              <a:t> Ausbildung flexibel (</a:t>
            </a:r>
            <a:r>
              <a:rPr lang="de-DE" sz="2000" dirty="0" err="1">
                <a:solidFill>
                  <a:schemeClr val="bg1"/>
                </a:solidFill>
              </a:rPr>
              <a:t>AsA</a:t>
            </a:r>
            <a:r>
              <a:rPr lang="de-DE" sz="2000" dirty="0">
                <a:solidFill>
                  <a:schemeClr val="bg1"/>
                </a:solidFill>
              </a:rPr>
              <a:t> Flex) / Berufsausbildungsbeihilfe </a:t>
            </a:r>
            <a:br>
              <a:rPr lang="de-DE" sz="2000" dirty="0">
                <a:solidFill>
                  <a:schemeClr val="bg1"/>
                </a:solidFill>
              </a:rPr>
            </a:br>
            <a:r>
              <a:rPr lang="de-DE" sz="2000" dirty="0">
                <a:solidFill>
                  <a:schemeClr val="bg1"/>
                </a:solidFill>
              </a:rPr>
              <a:t>(BAB) Tel.: 0800-4555500 (gebührenfrei)</a:t>
            </a:r>
          </a:p>
          <a:p>
            <a:endParaRPr lang="de-DE" sz="2000" dirty="0">
              <a:solidFill>
                <a:schemeClr val="bg1"/>
              </a:solidFill>
            </a:endParaRPr>
          </a:p>
        </p:txBody>
      </p:sp>
      <p:sp>
        <p:nvSpPr>
          <p:cNvPr id="9" name="Rechteck 8">
            <a:extLst>
              <a:ext uri="{FF2B5EF4-FFF2-40B4-BE49-F238E27FC236}">
                <a16:creationId xmlns:a16="http://schemas.microsoft.com/office/drawing/2014/main" id="{C25FF275-1BBA-4C89-8E21-2DB6EB6DCB1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2630320C-43DC-4D95-B3CE-42B69C74F617}"/>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29FDB658-C527-46EC-B3D2-1FAC88CA041A}"/>
              </a:ext>
            </a:extLst>
          </p:cNvPr>
          <p:cNvSpPr txBox="1"/>
          <p:nvPr/>
        </p:nvSpPr>
        <p:spPr>
          <a:xfrm>
            <a:off x="572295" y="173798"/>
            <a:ext cx="11097087" cy="1077218"/>
          </a:xfrm>
          <a:prstGeom prst="rect">
            <a:avLst/>
          </a:prstGeom>
          <a:noFill/>
        </p:spPr>
        <p:txBody>
          <a:bodyPr wrap="square" rtlCol="0">
            <a:spAutoFit/>
          </a:bodyPr>
          <a:lstStyle/>
          <a:p>
            <a:pPr algn="ctr"/>
            <a:r>
              <a:rPr lang="de-DE" sz="3200" b="1" dirty="0">
                <a:solidFill>
                  <a:schemeClr val="bg1"/>
                </a:solidFill>
              </a:rPr>
              <a:t>Unser Azubi braucht während der Ausbildung </a:t>
            </a:r>
          </a:p>
          <a:p>
            <a:pPr algn="ctr"/>
            <a:r>
              <a:rPr lang="de-DE" sz="3200" b="1" dirty="0">
                <a:solidFill>
                  <a:schemeClr val="bg1"/>
                </a:solidFill>
              </a:rPr>
              <a:t>individuelle Hilfe bei Unterkunft, Mobilität…</a:t>
            </a:r>
          </a:p>
        </p:txBody>
      </p:sp>
      <p:pic>
        <p:nvPicPr>
          <p:cNvPr id="13" name="Grafik 12" descr="Wiedergeben">
            <a:hlinkClick r:id="rId6" action="ppaction://hlinksldjump"/>
            <a:extLst>
              <a:ext uri="{FF2B5EF4-FFF2-40B4-BE49-F238E27FC236}">
                <a16:creationId xmlns:a16="http://schemas.microsoft.com/office/drawing/2014/main" id="{6A3A5464-953C-434D-A478-49FC015F8A8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87696" y="229709"/>
            <a:ext cx="907742" cy="825975"/>
          </a:xfrm>
          <a:prstGeom prst="rect">
            <a:avLst/>
          </a:prstGeom>
        </p:spPr>
      </p:pic>
      <p:sp>
        <p:nvSpPr>
          <p:cNvPr id="18" name="Kreis: nicht ausgefüllt 17">
            <a:extLst>
              <a:ext uri="{FF2B5EF4-FFF2-40B4-BE49-F238E27FC236}">
                <a16:creationId xmlns:a16="http://schemas.microsoft.com/office/drawing/2014/main" id="{5FBE2B4E-71F9-4F6E-9F64-F6383D90E742}"/>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9" name="Textfeld 18">
            <a:extLst>
              <a:ext uri="{FF2B5EF4-FFF2-40B4-BE49-F238E27FC236}">
                <a16:creationId xmlns:a16="http://schemas.microsoft.com/office/drawing/2014/main" id="{B84294B6-7546-402F-A3F5-A51AF36FD6BE}"/>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2</a:t>
            </a:r>
          </a:p>
        </p:txBody>
      </p:sp>
      <p:sp>
        <p:nvSpPr>
          <p:cNvPr id="24" name="Ovale Legende 23"/>
          <p:cNvSpPr/>
          <p:nvPr/>
        </p:nvSpPr>
        <p:spPr>
          <a:xfrm rot="20937448" flipH="1">
            <a:off x="8843281"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5" name="Textfeld 24"/>
          <p:cNvSpPr txBox="1"/>
          <p:nvPr/>
        </p:nvSpPr>
        <p:spPr>
          <a:xfrm rot="20914253">
            <a:off x="9071501" y="4917053"/>
            <a:ext cx="2672704" cy="369332"/>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de-DE" b="1" dirty="0">
                <a:latin typeface="Cooper Black" panose="0208090404030B020404" pitchFamily="18" charset="0"/>
                <a:cs typeface="MV Boli" panose="02000500030200090000" pitchFamily="2" charset="0"/>
              </a:rPr>
              <a:t>Erfahren Sie mehr!</a:t>
            </a:r>
            <a:endParaRPr lang="de-DE" dirty="0"/>
          </a:p>
        </p:txBody>
      </p:sp>
      <p:sp>
        <p:nvSpPr>
          <p:cNvPr id="23" name="Textfeld 22">
            <a:hlinkClick r:id="rId9" action="ppaction://hlinksldjump"/>
          </p:cNvPr>
          <p:cNvSpPr txBox="1"/>
          <p:nvPr/>
        </p:nvSpPr>
        <p:spPr>
          <a:xfrm rot="20897352">
            <a:off x="8985568" y="5250003"/>
            <a:ext cx="3117057" cy="1200329"/>
          </a:xfrm>
          <a:prstGeom prst="rect">
            <a:avLst/>
          </a:prstGeom>
          <a:noFill/>
        </p:spPr>
        <p:txBody>
          <a:bodyPr wrap="square" rtlCol="0">
            <a:spAutoFit/>
          </a:bodyPr>
          <a:lstStyle/>
          <a:p>
            <a:pPr algn="ctr"/>
            <a:r>
              <a:rPr lang="de-DE" i="1" dirty="0"/>
              <a:t>Für einen kurzen Überblick der ausbildungsbegleitenden Hilfen und Berufsausbildungsbeihilfe klicken Sie bitte hier…</a:t>
            </a:r>
          </a:p>
        </p:txBody>
      </p:sp>
    </p:spTree>
    <p:extLst>
      <p:ext uri="{BB962C8B-B14F-4D97-AF65-F5344CB8AC3E}">
        <p14:creationId xmlns:p14="http://schemas.microsoft.com/office/powerpoint/2010/main" val="2926853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4801314"/>
          </a:xfrm>
          <a:prstGeom prst="rect">
            <a:avLst/>
          </a:prstGeom>
          <a:noFill/>
        </p:spPr>
        <p:txBody>
          <a:bodyPr wrap="square" rtlCol="0">
            <a:spAutoFit/>
          </a:bodyPr>
          <a:lstStyle/>
          <a:p>
            <a:pPr lvl="1"/>
            <a:endParaRPr lang="de-DE" dirty="0"/>
          </a:p>
          <a:p>
            <a:r>
              <a:rPr lang="de-DE" b="1" dirty="0">
                <a:solidFill>
                  <a:schemeClr val="bg1"/>
                </a:solidFill>
              </a:rPr>
              <a:t>Assistierte Ausbildung flexibel (</a:t>
            </a:r>
            <a:r>
              <a:rPr lang="de-DE" b="1" dirty="0" err="1">
                <a:solidFill>
                  <a:schemeClr val="bg1"/>
                </a:solidFill>
              </a:rPr>
              <a:t>AsA</a:t>
            </a:r>
            <a:r>
              <a:rPr lang="de-DE" b="1" dirty="0">
                <a:solidFill>
                  <a:schemeClr val="bg1"/>
                </a:solidFill>
              </a:rPr>
              <a:t> Flex)</a:t>
            </a:r>
          </a:p>
          <a:p>
            <a:pPr marL="285750" indent="-285750">
              <a:buFont typeface="Arial" panose="020B0604020202020204" pitchFamily="34" charset="0"/>
              <a:buChar char="•"/>
            </a:pPr>
            <a:r>
              <a:rPr lang="de-DE" dirty="0">
                <a:solidFill>
                  <a:schemeClr val="bg1"/>
                </a:solidFill>
              </a:rPr>
              <a:t>Unterstützung wird für förderungsbedürftige junge Menschen gewährt, die sich in einer betrieblichen Berufsausbildung oder in einer Einstiegsqualifizierungsmaßnahme befinden</a:t>
            </a:r>
          </a:p>
          <a:p>
            <a:pPr marL="285750" indent="-285750">
              <a:buFont typeface="Arial" panose="020B0604020202020204" pitchFamily="34" charset="0"/>
              <a:buChar char="•"/>
            </a:pPr>
            <a:r>
              <a:rPr lang="de-DE" dirty="0">
                <a:solidFill>
                  <a:schemeClr val="bg1"/>
                </a:solidFill>
              </a:rPr>
              <a:t>die Förderangebote richten sich nach dem konkreten Bedarf im Einzelfall (z.B. Wissensvermittlung in Allgemeinbildung oder in Fachtheorie, Sprachunterricht, Sozialpädagogische Begleitung etc.)</a:t>
            </a:r>
          </a:p>
          <a:p>
            <a:pPr marL="285750"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2">
                  <a:extLst>
                    <a:ext uri="{A12FA001-AC4F-418D-AE19-62706E023703}">
                      <ahyp:hlinkClr xmlns:ahyp="http://schemas.microsoft.com/office/drawing/2018/hyperlinkcolor" val="tx"/>
                    </a:ext>
                  </a:extLst>
                </a:hlinkClick>
              </a:rPr>
              <a:t>hier</a:t>
            </a:r>
            <a:r>
              <a:rPr lang="de-DE" dirty="0">
                <a:solidFill>
                  <a:schemeClr val="bg1"/>
                </a:solidFill>
              </a:rPr>
              <a:t> (www.arbeitsagentur.de)</a:t>
            </a:r>
          </a:p>
          <a:p>
            <a:pPr marL="285750" indent="-285750">
              <a:buFont typeface="Arial" panose="020B0604020202020204" pitchFamily="34" charset="0"/>
              <a:buChar char="•"/>
            </a:pPr>
            <a:endParaRPr lang="de-DE" dirty="0">
              <a:solidFill>
                <a:schemeClr val="bg1"/>
              </a:solidFill>
            </a:endParaRPr>
          </a:p>
          <a:p>
            <a:r>
              <a:rPr lang="de-DE" b="1" dirty="0">
                <a:solidFill>
                  <a:schemeClr val="bg1"/>
                </a:solidFill>
              </a:rPr>
              <a:t>Berufsausbildungsbeihilfe (BAB)</a:t>
            </a:r>
          </a:p>
          <a:p>
            <a:pPr marL="285750" indent="-285750">
              <a:buFont typeface="Arial" panose="020B0604020202020204" pitchFamily="34" charset="0"/>
              <a:buChar char="•"/>
            </a:pPr>
            <a:r>
              <a:rPr lang="de-DE" dirty="0">
                <a:solidFill>
                  <a:schemeClr val="bg1"/>
                </a:solidFill>
              </a:rPr>
              <a:t>Ist für junge Menschen, die</a:t>
            </a:r>
          </a:p>
          <a:p>
            <a:pPr marL="742950" lvl="1" indent="-285750">
              <a:buFont typeface="Arial" panose="020B0604020202020204" pitchFamily="34" charset="0"/>
              <a:buChar char="•"/>
            </a:pPr>
            <a:r>
              <a:rPr lang="de-DE" dirty="0">
                <a:solidFill>
                  <a:schemeClr val="bg1"/>
                </a:solidFill>
              </a:rPr>
              <a:t>an einer</a:t>
            </a:r>
            <a:r>
              <a:rPr lang="de-DE" b="1" dirty="0">
                <a:solidFill>
                  <a:schemeClr val="bg1"/>
                </a:solidFill>
              </a:rPr>
              <a:t> </a:t>
            </a:r>
            <a:r>
              <a:rPr lang="de-DE" dirty="0">
                <a:solidFill>
                  <a:schemeClr val="bg1"/>
                </a:solidFill>
              </a:rPr>
              <a:t>berufsvorbereitenden Bildungsmaßnahme (</a:t>
            </a:r>
            <a:r>
              <a:rPr lang="de-DE" dirty="0" err="1">
                <a:solidFill>
                  <a:schemeClr val="bg1"/>
                </a:solidFill>
              </a:rPr>
              <a:t>BvB</a:t>
            </a:r>
            <a:r>
              <a:rPr lang="de-DE" dirty="0">
                <a:solidFill>
                  <a:schemeClr val="bg1"/>
                </a:solidFill>
              </a:rPr>
              <a:t>) teilnehmen</a:t>
            </a:r>
          </a:p>
          <a:p>
            <a:pPr marL="742950" lvl="1" indent="-285750">
              <a:buFont typeface="Arial" panose="020B0604020202020204" pitchFamily="34" charset="0"/>
              <a:buChar char="•"/>
            </a:pPr>
            <a:r>
              <a:rPr lang="de-DE" dirty="0">
                <a:solidFill>
                  <a:schemeClr val="bg1"/>
                </a:solidFill>
              </a:rPr>
              <a:t>eine betriebliche o. außerbetriebliche Berufsausbildung in einem anerkannten Ausbildungsberuf machen und </a:t>
            </a:r>
          </a:p>
          <a:p>
            <a:pPr marL="1200150" lvl="2" indent="-285750">
              <a:buFont typeface="Arial" panose="020B0604020202020204" pitchFamily="34" charset="0"/>
              <a:buChar char="•"/>
            </a:pPr>
            <a:r>
              <a:rPr lang="de-DE" dirty="0">
                <a:solidFill>
                  <a:schemeClr val="bg1"/>
                </a:solidFill>
              </a:rPr>
              <a:t>deren Ausbildungsbetrieb zu weit vom Elternhaus entfernt ist, um zuhause wohnen zu bleiben</a:t>
            </a:r>
          </a:p>
          <a:p>
            <a:pPr marL="1200150" lvl="2" indent="-285750">
              <a:buFont typeface="Arial" panose="020B0604020202020204" pitchFamily="34" charset="0"/>
              <a:buChar char="•"/>
            </a:pPr>
            <a:r>
              <a:rPr lang="de-DE" dirty="0">
                <a:solidFill>
                  <a:schemeClr val="bg1"/>
                </a:solidFill>
              </a:rPr>
              <a:t>über 18 Jahre alt oder verheiratet sind, bzw. mit ihrer Partnerin oder Partner zusammenleben</a:t>
            </a:r>
          </a:p>
          <a:p>
            <a:pPr marL="1200150" lvl="2" indent="-285750">
              <a:buFont typeface="Arial" panose="020B0604020202020204" pitchFamily="34" charset="0"/>
              <a:buChar char="•"/>
            </a:pPr>
            <a:r>
              <a:rPr lang="de-DE" dirty="0">
                <a:solidFill>
                  <a:schemeClr val="bg1"/>
                </a:solidFill>
              </a:rPr>
              <a:t>mindestens ein Kind haben und nicht in der Häuslichkeit der Eltern leben</a:t>
            </a:r>
          </a:p>
          <a:p>
            <a:pPr marL="1200150" lvl="2" indent="-285750">
              <a:buFont typeface="Arial" panose="020B0604020202020204" pitchFamily="34" charset="0"/>
              <a:buChar char="•"/>
            </a:pPr>
            <a:r>
              <a:rPr lang="de-DE" dirty="0">
                <a:solidFill>
                  <a:schemeClr val="bg1"/>
                </a:solidFill>
              </a:rPr>
              <a:t>weitere Infos finden Sie </a:t>
            </a:r>
            <a:r>
              <a:rPr lang="de-DE" b="1" dirty="0">
                <a:solidFill>
                  <a:schemeClr val="bg1"/>
                </a:solidFill>
                <a:hlinkClick r:id="rId3">
                  <a:extLst>
                    <a:ext uri="{A12FA001-AC4F-418D-AE19-62706E023703}">
                      <ahyp:hlinkClr xmlns:ahyp="http://schemas.microsoft.com/office/drawing/2018/hyperlinkcolor" val="tx"/>
                    </a:ext>
                  </a:extLst>
                </a:hlinkClick>
              </a:rPr>
              <a:t>hier</a:t>
            </a:r>
            <a:r>
              <a:rPr lang="de-DE" dirty="0">
                <a:solidFill>
                  <a:schemeClr val="bg1"/>
                </a:solidFill>
              </a:rPr>
              <a:t> (www.arbeitsagentur.de)</a:t>
            </a:r>
          </a:p>
          <a:p>
            <a:pPr marL="285750"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Überblick </a:t>
            </a:r>
            <a:r>
              <a:rPr lang="de-DE" sz="3200" b="1" dirty="0" err="1">
                <a:solidFill>
                  <a:schemeClr val="bg1"/>
                </a:solidFill>
              </a:rPr>
              <a:t>AsA</a:t>
            </a:r>
            <a:r>
              <a:rPr lang="de-DE" sz="3200" b="1" dirty="0">
                <a:solidFill>
                  <a:schemeClr val="bg1"/>
                </a:solidFill>
              </a:rPr>
              <a:t> Flex &amp; BAB</a:t>
            </a:r>
          </a:p>
        </p:txBody>
      </p:sp>
      <p:pic>
        <p:nvPicPr>
          <p:cNvPr id="20" name="Grafik 19" descr="Wiedergeben">
            <a:hlinkClick r:id="rId4"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
        <p:nvSpPr>
          <p:cNvPr id="11" name="Pfeil nach rechts 10">
            <a:hlinkClick r:id="rId4" action="ppaction://hlinksldjump"/>
          </p:cNvPr>
          <p:cNvSpPr/>
          <p:nvPr/>
        </p:nvSpPr>
        <p:spPr>
          <a:xfrm>
            <a:off x="10958946" y="6231813"/>
            <a:ext cx="1147794"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ZURÜCK</a:t>
            </a:r>
          </a:p>
        </p:txBody>
      </p:sp>
    </p:spTree>
    <p:extLst>
      <p:ext uri="{BB962C8B-B14F-4D97-AF65-F5344CB8AC3E}">
        <p14:creationId xmlns:p14="http://schemas.microsoft.com/office/powerpoint/2010/main" val="30163290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8917" y="1899656"/>
            <a:ext cx="11105965" cy="3170099"/>
          </a:xfrm>
          <a:prstGeom prst="rect">
            <a:avLst/>
          </a:prstGeom>
          <a:solidFill>
            <a:srgbClr val="FF475D"/>
          </a:solidFill>
        </p:spPr>
        <p:txBody>
          <a:bodyPr wrap="square" rtlCol="0">
            <a:spAutoFit/>
          </a:bodyPr>
          <a:lstStyle/>
          <a:p>
            <a:r>
              <a:rPr lang="de-DE" sz="2000" b="1" dirty="0">
                <a:solidFill>
                  <a:schemeClr val="bg1"/>
                </a:solidFill>
              </a:rPr>
              <a:t>        Beratung:</a:t>
            </a:r>
          </a:p>
          <a:p>
            <a:pPr marL="800100" lvl="2"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Ausbildungsberatung HWK </a:t>
            </a:r>
            <a:endParaRPr lang="de-DE" sz="2000" dirty="0">
              <a:solidFill>
                <a:schemeClr val="bg1"/>
              </a:solidFill>
            </a:endParaRPr>
          </a:p>
          <a:p>
            <a:pPr marL="457200" lvl="2"/>
            <a:r>
              <a:rPr lang="de-DE" sz="2000" dirty="0">
                <a:solidFill>
                  <a:schemeClr val="bg1"/>
                </a:solidFill>
              </a:rPr>
              <a:t>      Denise </a:t>
            </a:r>
            <a:r>
              <a:rPr lang="de-DE" sz="2000" dirty="0" err="1">
                <a:solidFill>
                  <a:schemeClr val="bg1"/>
                </a:solidFill>
              </a:rPr>
              <a:t>Sehm</a:t>
            </a:r>
            <a:r>
              <a:rPr lang="de-DE" sz="2000" dirty="0">
                <a:solidFill>
                  <a:schemeClr val="bg1"/>
                </a:solidFill>
              </a:rPr>
              <a:t>-Stegemann, E-Mail: dsehm-stegemann@hwkhalle.de, Tel.: 0345/2999-210</a:t>
            </a:r>
          </a:p>
          <a:p>
            <a:pPr marL="457200" lvl="2"/>
            <a:endParaRPr lang="de-DE" sz="2000" dirty="0">
              <a:solidFill>
                <a:schemeClr val="bg1"/>
              </a:solidFill>
            </a:endParaRPr>
          </a:p>
          <a:p>
            <a:pPr marL="800100" lvl="2" indent="-342900">
              <a:buFont typeface="Arial" panose="020B0604020202020204" pitchFamily="34" charset="0"/>
              <a:buChar char="•"/>
            </a:pPr>
            <a:r>
              <a:rPr lang="de-DE" sz="2000" dirty="0">
                <a:solidFill>
                  <a:schemeClr val="bg1"/>
                </a:solidFill>
                <a:hlinkClick r:id="rId3">
                  <a:extLst>
                    <a:ext uri="{A12FA001-AC4F-418D-AE19-62706E023703}">
                      <ahyp:hlinkClr xmlns:ahyp="http://schemas.microsoft.com/office/drawing/2018/hyperlinkcolor" val="tx"/>
                    </a:ext>
                  </a:extLst>
                </a:hlinkClick>
              </a:rPr>
              <a:t>Ausbildungsberatung IHK</a:t>
            </a:r>
            <a:r>
              <a:rPr lang="de-DE" sz="2000" dirty="0">
                <a:solidFill>
                  <a:schemeClr val="bg1"/>
                </a:solidFill>
              </a:rPr>
              <a:t> </a:t>
            </a:r>
          </a:p>
          <a:p>
            <a:pPr marL="457200" lvl="2"/>
            <a:r>
              <a:rPr lang="de-DE" sz="2000" dirty="0">
                <a:solidFill>
                  <a:schemeClr val="bg1"/>
                </a:solidFill>
              </a:rPr>
              <a:t>      Kathrin </a:t>
            </a:r>
            <a:r>
              <a:rPr lang="de-DE" sz="2000" dirty="0" err="1">
                <a:solidFill>
                  <a:schemeClr val="bg1"/>
                </a:solidFill>
              </a:rPr>
              <a:t>Lorisch</a:t>
            </a:r>
            <a:r>
              <a:rPr lang="de-DE" sz="2000" dirty="0">
                <a:solidFill>
                  <a:schemeClr val="bg1"/>
                </a:solidFill>
              </a:rPr>
              <a:t>, E-Mail: klorisch@halle.ihk.de, Tel.: 0340/26011-15</a:t>
            </a:r>
          </a:p>
          <a:p>
            <a:pPr lvl="1"/>
            <a:endParaRPr lang="de-DE" sz="2000" dirty="0">
              <a:solidFill>
                <a:schemeClr val="bg1"/>
              </a:solidFill>
            </a:endParaRPr>
          </a:p>
          <a:p>
            <a:pPr marL="342900" indent="-342900">
              <a:buFont typeface="Arial" panose="020B0604020202020204" pitchFamily="34" charset="0"/>
              <a:buChar char="•"/>
            </a:pPr>
            <a:endParaRPr lang="de-DE" sz="2000" dirty="0">
              <a:solidFill>
                <a:schemeClr val="bg1"/>
              </a:solidFill>
            </a:endParaRPr>
          </a:p>
          <a:p>
            <a:pPr lvl="1"/>
            <a:endParaRPr lang="de-DE" sz="2000" dirty="0">
              <a:solidFill>
                <a:schemeClr val="bg1"/>
              </a:solidFill>
            </a:endParaRPr>
          </a:p>
          <a:p>
            <a:endParaRPr lang="de-DE" sz="2000" dirty="0">
              <a:solidFill>
                <a:schemeClr val="bg1"/>
              </a:solidFill>
            </a:endParaRPr>
          </a:p>
        </p:txBody>
      </p:sp>
      <p:sp>
        <p:nvSpPr>
          <p:cNvPr id="10" name="Rechteck 9">
            <a:extLst>
              <a:ext uri="{FF2B5EF4-FFF2-40B4-BE49-F238E27FC236}">
                <a16:creationId xmlns:a16="http://schemas.microsoft.com/office/drawing/2014/main" id="{FC0280F9-9898-4903-92D6-55AAA09DF964}"/>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1" name="Gerader Verbinder 10">
            <a:extLst>
              <a:ext uri="{FF2B5EF4-FFF2-40B4-BE49-F238E27FC236}">
                <a16:creationId xmlns:a16="http://schemas.microsoft.com/office/drawing/2014/main" id="{7BE11E3F-B3A7-4482-9E46-A79A19ADC146}"/>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3" name="Textfeld 12">
            <a:extLst>
              <a:ext uri="{FF2B5EF4-FFF2-40B4-BE49-F238E27FC236}">
                <a16:creationId xmlns:a16="http://schemas.microsoft.com/office/drawing/2014/main" id="{9ACC586A-84F4-44F8-8A4C-8EBF099BBC02}"/>
              </a:ext>
            </a:extLst>
          </p:cNvPr>
          <p:cNvSpPr txBox="1"/>
          <p:nvPr/>
        </p:nvSpPr>
        <p:spPr>
          <a:xfrm>
            <a:off x="542463" y="278482"/>
            <a:ext cx="11097087" cy="584775"/>
          </a:xfrm>
          <a:prstGeom prst="rect">
            <a:avLst/>
          </a:prstGeom>
          <a:noFill/>
        </p:spPr>
        <p:txBody>
          <a:bodyPr wrap="square" rtlCol="0">
            <a:spAutoFit/>
          </a:bodyPr>
          <a:lstStyle/>
          <a:p>
            <a:pPr algn="ctr"/>
            <a:r>
              <a:rPr lang="de-DE" sz="3200" b="1" dirty="0">
                <a:solidFill>
                  <a:schemeClr val="bg1"/>
                </a:solidFill>
              </a:rPr>
              <a:t>Kann die Ausbildung verkürzt werden?</a:t>
            </a:r>
          </a:p>
        </p:txBody>
      </p:sp>
      <p:pic>
        <p:nvPicPr>
          <p:cNvPr id="15" name="Grafik 14" descr="Wiedergeben">
            <a:hlinkClick r:id="rId4" action="ppaction://hlinksldjump"/>
            <a:extLst>
              <a:ext uri="{FF2B5EF4-FFF2-40B4-BE49-F238E27FC236}">
                <a16:creationId xmlns:a16="http://schemas.microsoft.com/office/drawing/2014/main" id="{20FC82EA-A0F1-4847-B5CB-B6C6CCFA53D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0800000">
            <a:off x="87696" y="229709"/>
            <a:ext cx="907742" cy="825975"/>
          </a:xfrm>
          <a:prstGeom prst="rect">
            <a:avLst/>
          </a:prstGeom>
        </p:spPr>
      </p:pic>
      <p:sp>
        <p:nvSpPr>
          <p:cNvPr id="19" name="Kreis: nicht ausgefüllt 18">
            <a:extLst>
              <a:ext uri="{FF2B5EF4-FFF2-40B4-BE49-F238E27FC236}">
                <a16:creationId xmlns:a16="http://schemas.microsoft.com/office/drawing/2014/main" id="{DCEE4795-1598-4223-B5C2-9E3A378D7958}"/>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20" name="Textfeld 19">
            <a:extLst>
              <a:ext uri="{FF2B5EF4-FFF2-40B4-BE49-F238E27FC236}">
                <a16:creationId xmlns:a16="http://schemas.microsoft.com/office/drawing/2014/main" id="{62724343-5BD7-43F0-84E6-799B6DE6A42A}"/>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3</a:t>
            </a:r>
          </a:p>
        </p:txBody>
      </p:sp>
      <p:grpSp>
        <p:nvGrpSpPr>
          <p:cNvPr id="14" name="Gruppieren 13"/>
          <p:cNvGrpSpPr/>
          <p:nvPr/>
        </p:nvGrpSpPr>
        <p:grpSpPr>
          <a:xfrm>
            <a:off x="8843281" y="4730327"/>
            <a:ext cx="3348719" cy="1960310"/>
            <a:chOff x="8843281" y="4730327"/>
            <a:chExt cx="3348719" cy="1960310"/>
          </a:xfrm>
        </p:grpSpPr>
        <p:grpSp>
          <p:nvGrpSpPr>
            <p:cNvPr id="16" name="Gruppieren 15"/>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8" name="Ovale Legende 17"/>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1" name="Textfeld 20"/>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7" name="Textfeld 16"/>
            <p:cNvSpPr txBox="1"/>
            <p:nvPr/>
          </p:nvSpPr>
          <p:spPr>
            <a:xfrm rot="20897352">
              <a:off x="9013680" y="5407895"/>
              <a:ext cx="3117057" cy="830997"/>
            </a:xfrm>
            <a:prstGeom prst="rect">
              <a:avLst/>
            </a:prstGeom>
            <a:noFill/>
          </p:spPr>
          <p:txBody>
            <a:bodyPr wrap="square" rtlCol="0">
              <a:spAutoFit/>
            </a:bodyPr>
            <a:lstStyle/>
            <a:p>
              <a:pPr algn="ctr"/>
              <a:r>
                <a:rPr lang="de-DE" sz="1600" i="1" dirty="0"/>
                <a:t>Für 62 % der Unternehmen ist das Fördern einer offenen Diskussions-kultur ein Schlüssel zum Erfolg.</a:t>
              </a:r>
            </a:p>
          </p:txBody>
        </p:sp>
      </p:grpSp>
    </p:spTree>
    <p:extLst>
      <p:ext uri="{BB962C8B-B14F-4D97-AF65-F5344CB8AC3E}">
        <p14:creationId xmlns:p14="http://schemas.microsoft.com/office/powerpoint/2010/main" val="22445003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15893" y="-70322"/>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5872" y="1670971"/>
            <a:ext cx="11105965" cy="2246769"/>
          </a:xfrm>
          <a:prstGeom prst="rect">
            <a:avLst/>
          </a:prstGeom>
          <a:noFill/>
        </p:spPr>
        <p:txBody>
          <a:bodyPr wrap="square" rtlCol="0">
            <a:spAutoFit/>
          </a:bodyPr>
          <a:lstStyle/>
          <a:p>
            <a:r>
              <a:rPr lang="de-DE" sz="2000" dirty="0">
                <a:solidFill>
                  <a:schemeClr val="bg1"/>
                </a:solidFill>
              </a:rPr>
              <a:t>Derzeit laut Bundesamt für Migration und Flüchtlinge </a:t>
            </a:r>
            <a:r>
              <a:rPr lang="de-DE" sz="2000" u="sng" dirty="0">
                <a:solidFill>
                  <a:schemeClr val="bg1"/>
                </a:solidFill>
                <a:hlinkClick r:id="rId2">
                  <a:extLst>
                    <a:ext uri="{A12FA001-AC4F-418D-AE19-62706E023703}">
                      <ahyp:hlinkClr xmlns:ahyp="http://schemas.microsoft.com/office/drawing/2018/hyperlinkcolor" val="tx"/>
                    </a:ext>
                  </a:extLst>
                </a:hlinkClick>
              </a:rPr>
              <a:t>gelistete Träger Integrationskurse </a:t>
            </a:r>
            <a:r>
              <a:rPr lang="de-DE" sz="2000" dirty="0">
                <a:solidFill>
                  <a:schemeClr val="bg1"/>
                </a:solidFill>
              </a:rPr>
              <a:t>sowie Berufssprachkursträger.</a:t>
            </a:r>
          </a:p>
          <a:p>
            <a:endParaRPr lang="de-DE" sz="2000" dirty="0">
              <a:solidFill>
                <a:schemeClr val="bg1"/>
              </a:solidFill>
            </a:endParaRPr>
          </a:p>
          <a:p>
            <a:r>
              <a:rPr lang="de-DE" sz="2000" dirty="0">
                <a:solidFill>
                  <a:schemeClr val="bg1"/>
                </a:solidFill>
              </a:rPr>
              <a:t>Weiterführende Informationen zu </a:t>
            </a:r>
            <a:r>
              <a:rPr lang="de-DE" sz="2000" dirty="0">
                <a:solidFill>
                  <a:schemeClr val="bg1"/>
                </a:solidFill>
                <a:hlinkClick r:id="rId3">
                  <a:extLst>
                    <a:ext uri="{A12FA001-AC4F-418D-AE19-62706E023703}">
                      <ahyp:hlinkClr xmlns:ahyp="http://schemas.microsoft.com/office/drawing/2018/hyperlinkcolor" val="tx"/>
                    </a:ext>
                  </a:extLst>
                </a:hlinkClick>
              </a:rPr>
              <a:t>Integrationskurse</a:t>
            </a:r>
            <a:r>
              <a:rPr lang="de-DE" sz="2000" dirty="0">
                <a:solidFill>
                  <a:schemeClr val="bg1"/>
                </a:solidFill>
              </a:rPr>
              <a:t>.</a:t>
            </a:r>
          </a:p>
          <a:p>
            <a:endParaRPr lang="de-DE" sz="2000" dirty="0">
              <a:solidFill>
                <a:schemeClr val="bg1"/>
              </a:solidFill>
            </a:endParaRPr>
          </a:p>
          <a:p>
            <a:r>
              <a:rPr lang="de-DE" sz="2000" dirty="0">
                <a:solidFill>
                  <a:schemeClr val="bg1"/>
                </a:solidFill>
              </a:rPr>
              <a:t>Weiterführende Informationen zu </a:t>
            </a:r>
            <a:r>
              <a:rPr lang="de-DE" sz="2000" dirty="0">
                <a:solidFill>
                  <a:schemeClr val="bg1"/>
                </a:solidFill>
                <a:hlinkClick r:id="rId4">
                  <a:extLst>
                    <a:ext uri="{A12FA001-AC4F-418D-AE19-62706E023703}">
                      <ahyp:hlinkClr xmlns:ahyp="http://schemas.microsoft.com/office/drawing/2018/hyperlinkcolor" val="tx"/>
                    </a:ext>
                  </a:extLst>
                </a:hlinkClick>
              </a:rPr>
              <a:t>Berufssprachkurse</a:t>
            </a:r>
            <a:r>
              <a:rPr lang="de-DE" sz="2000" dirty="0">
                <a:solidFill>
                  <a:schemeClr val="bg1"/>
                </a:solidFill>
              </a:rPr>
              <a:t>.</a:t>
            </a:r>
          </a:p>
          <a:p>
            <a:pPr marL="800100" lvl="1" indent="-342900">
              <a:buFont typeface="Arial" panose="020B0604020202020204" pitchFamily="34" charset="0"/>
              <a:buChar char="•"/>
            </a:pPr>
            <a:endParaRPr lang="de-DE" sz="2000" dirty="0">
              <a:solidFill>
                <a:schemeClr val="bg1"/>
              </a:solidFill>
            </a:endParaRPr>
          </a:p>
        </p:txBody>
      </p:sp>
      <p:sp>
        <p:nvSpPr>
          <p:cNvPr id="9" name="Rechteck 8">
            <a:extLst>
              <a:ext uri="{FF2B5EF4-FFF2-40B4-BE49-F238E27FC236}">
                <a16:creationId xmlns:a16="http://schemas.microsoft.com/office/drawing/2014/main" id="{82BA5F06-B4A9-48B4-9707-371228D0574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7889D3EE-CF42-407C-A045-C51B872C9F4C}"/>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82AE202E-3E66-4B75-A2F1-75F62EA8CD30}"/>
              </a:ext>
            </a:extLst>
          </p:cNvPr>
          <p:cNvSpPr txBox="1"/>
          <p:nvPr/>
        </p:nvSpPr>
        <p:spPr>
          <a:xfrm>
            <a:off x="544256" y="278482"/>
            <a:ext cx="11097087" cy="584775"/>
          </a:xfrm>
          <a:prstGeom prst="rect">
            <a:avLst/>
          </a:prstGeom>
          <a:noFill/>
        </p:spPr>
        <p:txBody>
          <a:bodyPr wrap="square" rtlCol="0">
            <a:spAutoFit/>
          </a:bodyPr>
          <a:lstStyle/>
          <a:p>
            <a:pPr algn="ctr"/>
            <a:r>
              <a:rPr lang="de-DE" sz="3200" b="1" dirty="0">
                <a:solidFill>
                  <a:schemeClr val="bg1"/>
                </a:solidFill>
              </a:rPr>
              <a:t>Sprachkursliste</a:t>
            </a:r>
          </a:p>
        </p:txBody>
      </p:sp>
      <p:pic>
        <p:nvPicPr>
          <p:cNvPr id="13" name="Grafik 12" descr="Wiedergeben">
            <a:hlinkClick r:id="rId5" action="ppaction://hlinksldjump"/>
            <a:extLst>
              <a:ext uri="{FF2B5EF4-FFF2-40B4-BE49-F238E27FC236}">
                <a16:creationId xmlns:a16="http://schemas.microsoft.com/office/drawing/2014/main" id="{99F538A8-3AB9-4E4E-8578-8FCABCE2A5D8}"/>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0800000">
            <a:off x="89489" y="229709"/>
            <a:ext cx="907742" cy="825975"/>
          </a:xfrm>
          <a:prstGeom prst="rect">
            <a:avLst/>
          </a:prstGeom>
        </p:spPr>
      </p:pic>
      <p:pic>
        <p:nvPicPr>
          <p:cNvPr id="3" name="Grafik 2" descr="Prüfliste">
            <a:extLst>
              <a:ext uri="{FF2B5EF4-FFF2-40B4-BE49-F238E27FC236}">
                <a16:creationId xmlns:a16="http://schemas.microsoft.com/office/drawing/2014/main" id="{7246D34B-D68F-499A-99AD-46490C09FEE2}"/>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1190544" y="185582"/>
            <a:ext cx="914400" cy="914400"/>
          </a:xfrm>
          <a:prstGeom prst="rect">
            <a:avLst/>
          </a:prstGeom>
        </p:spPr>
      </p:pic>
      <p:grpSp>
        <p:nvGrpSpPr>
          <p:cNvPr id="14" name="Gruppieren 13"/>
          <p:cNvGrpSpPr/>
          <p:nvPr/>
        </p:nvGrpSpPr>
        <p:grpSpPr>
          <a:xfrm>
            <a:off x="8843281" y="4730327"/>
            <a:ext cx="3348719" cy="1960310"/>
            <a:chOff x="8843281" y="4730327"/>
            <a:chExt cx="3348719" cy="1960310"/>
          </a:xfrm>
        </p:grpSpPr>
        <p:grpSp>
          <p:nvGrpSpPr>
            <p:cNvPr id="15" name="Gruppieren 14"/>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7" name="Ovale Legende 16"/>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8" name="Textfeld 17"/>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6" name="Textfeld 15"/>
            <p:cNvSpPr txBox="1"/>
            <p:nvPr/>
          </p:nvSpPr>
          <p:spPr>
            <a:xfrm rot="20897352">
              <a:off x="8988966" y="5161675"/>
              <a:ext cx="3117057" cy="1323439"/>
            </a:xfrm>
            <a:prstGeom prst="rect">
              <a:avLst/>
            </a:prstGeom>
            <a:noFill/>
          </p:spPr>
          <p:txBody>
            <a:bodyPr wrap="square" rtlCol="0">
              <a:spAutoFit/>
            </a:bodyPr>
            <a:lstStyle/>
            <a:p>
              <a:pPr algn="ctr"/>
              <a:endParaRPr lang="de-DE" sz="1600" dirty="0"/>
            </a:p>
            <a:p>
              <a:pPr algn="ctr"/>
              <a:r>
                <a:rPr lang="de-DE" sz="1600" i="1" dirty="0"/>
                <a:t>Das durch </a:t>
              </a:r>
              <a:r>
                <a:rPr lang="de-DE" sz="1600" i="1" dirty="0" err="1"/>
                <a:t>Diversity</a:t>
              </a:r>
              <a:r>
                <a:rPr lang="de-DE" sz="1600" i="1" dirty="0"/>
                <a:t> Management aktivierbare Fachkräftepotenzial wird auf 1,6 bis 4 Millionen Menschen geschätzt.</a:t>
              </a:r>
            </a:p>
          </p:txBody>
        </p:sp>
      </p:grpSp>
      <p:sp>
        <p:nvSpPr>
          <p:cNvPr id="22" name="Rechteck 21">
            <a:hlinkClick r:id="rId10"/>
            <a:extLst>
              <a:ext uri="{FF2B5EF4-FFF2-40B4-BE49-F238E27FC236}">
                <a16:creationId xmlns:a16="http://schemas.microsoft.com/office/drawing/2014/main" id="{D0EE30EF-7559-4188-8D2B-9D360C0FD2C9}"/>
              </a:ext>
            </a:extLst>
          </p:cNvPr>
          <p:cNvSpPr/>
          <p:nvPr/>
        </p:nvSpPr>
        <p:spPr>
          <a:xfrm>
            <a:off x="482713" y="4159774"/>
            <a:ext cx="3185155"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Aktuelle Integrationskurse</a:t>
            </a:r>
          </a:p>
        </p:txBody>
      </p:sp>
      <p:sp>
        <p:nvSpPr>
          <p:cNvPr id="23" name="Rechteck 22">
            <a:hlinkClick r:id="rId11"/>
            <a:extLst>
              <a:ext uri="{FF2B5EF4-FFF2-40B4-BE49-F238E27FC236}">
                <a16:creationId xmlns:a16="http://schemas.microsoft.com/office/drawing/2014/main" id="{D623019A-979E-4484-9A60-B52105F26C82}"/>
              </a:ext>
            </a:extLst>
          </p:cNvPr>
          <p:cNvSpPr/>
          <p:nvPr/>
        </p:nvSpPr>
        <p:spPr>
          <a:xfrm>
            <a:off x="4584628" y="4159774"/>
            <a:ext cx="3185155"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Aktuelle Berufssprachkurse</a:t>
            </a:r>
          </a:p>
        </p:txBody>
      </p:sp>
    </p:spTree>
    <p:extLst>
      <p:ext uri="{BB962C8B-B14F-4D97-AF65-F5344CB8AC3E}">
        <p14:creationId xmlns:p14="http://schemas.microsoft.com/office/powerpoint/2010/main" val="9634795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3"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5"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Unser/e Interessent*in ist geduldet. </a:t>
            </a:r>
          </a:p>
          <a:p>
            <a:r>
              <a:rPr lang="de-DE" dirty="0"/>
              <a:t>Was muss ich beachten? Wer kann mir bei Formalitäten helfen?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675197" cy="584775"/>
            </a:xfrm>
            <a:prstGeom prst="rect">
              <a:avLst/>
            </a:prstGeom>
            <a:noFill/>
          </p:spPr>
          <p:txBody>
            <a:bodyPr wrap="square" rtlCol="0">
              <a:spAutoFit/>
            </a:bodyPr>
            <a:lstStyle/>
            <a:p>
              <a:pPr algn="ctr"/>
              <a:r>
                <a:rPr lang="de-DE" sz="3200" b="1" dirty="0">
                  <a:solidFill>
                    <a:schemeClr val="bg1"/>
                  </a:solidFill>
                </a:rPr>
                <a:t>Beschäftigung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8"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56731" y="115325"/>
            <a:ext cx="914400" cy="914400"/>
          </a:xfrm>
          <a:prstGeom prst="rect">
            <a:avLst/>
          </a:prstGeom>
        </p:spPr>
      </p:pic>
      <p:sp>
        <p:nvSpPr>
          <p:cNvPr id="43" name="Ellipse 42">
            <a:hlinkClick r:id="rId3" action="ppaction://hlinksldjump"/>
            <a:hlinkHover r:id="rId11" action="ppaction://hlinksldjump"/>
            <a:extLst>
              <a:ext uri="{FF2B5EF4-FFF2-40B4-BE49-F238E27FC236}">
                <a16:creationId xmlns:a16="http://schemas.microsoft.com/office/drawing/2014/main" id="{FF36C565-42E1-4686-8477-377B51649780}"/>
              </a:ext>
            </a:extLst>
          </p:cNvPr>
          <p:cNvSpPr/>
          <p:nvPr/>
        </p:nvSpPr>
        <p:spPr>
          <a:xfrm>
            <a:off x="938888"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4" action="ppaction://hlinksldjump"/>
            <a:hlinkHover r:id="rId12" action="ppaction://hlinksldjump"/>
            <a:extLst>
              <a:ext uri="{FF2B5EF4-FFF2-40B4-BE49-F238E27FC236}">
                <a16:creationId xmlns:a16="http://schemas.microsoft.com/office/drawing/2014/main" id="{B7962DC2-4989-4D24-A17B-01155ACF54D8}"/>
              </a:ext>
            </a:extLst>
          </p:cNvPr>
          <p:cNvSpPr/>
          <p:nvPr/>
        </p:nvSpPr>
        <p:spPr>
          <a:xfrm>
            <a:off x="4997116"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5" action="ppaction://hlinksldjump"/>
            <a:hlinkHover r:id="rId13"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9246692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Unser/e Interessent*in ist geduldet. </a:t>
            </a:r>
          </a:p>
          <a:p>
            <a:r>
              <a:rPr lang="de-DE" dirty="0"/>
              <a:t>Was muss ich beachten? Wer kann mir bei Formalitäten helfen?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675197" cy="584775"/>
            </a:xfrm>
            <a:prstGeom prst="rect">
              <a:avLst/>
            </a:prstGeom>
            <a:noFill/>
          </p:spPr>
          <p:txBody>
            <a:bodyPr wrap="square" rtlCol="0">
              <a:spAutoFit/>
            </a:bodyPr>
            <a:lstStyle/>
            <a:p>
              <a:pPr algn="ctr"/>
              <a:r>
                <a:rPr lang="de-DE" sz="3200" b="1" dirty="0">
                  <a:solidFill>
                    <a:schemeClr val="bg1"/>
                  </a:solidFill>
                </a:rPr>
                <a:t>Beschäftigung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4193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3" action="ppaction://hlinksldjump"/>
            <a:extLst>
              <a:ext uri="{FF2B5EF4-FFF2-40B4-BE49-F238E27FC236}">
                <a16:creationId xmlns:a16="http://schemas.microsoft.com/office/drawing/2014/main" id="{B7962DC2-4989-4D24-A17B-01155ACF54D8}"/>
              </a:ext>
            </a:extLst>
          </p:cNvPr>
          <p:cNvSpPr/>
          <p:nvPr/>
        </p:nvSpPr>
        <p:spPr>
          <a:xfrm>
            <a:off x="4997116"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4"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87650452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Unser/e Interessent*in ist geduldet. </a:t>
            </a:r>
          </a:p>
          <a:p>
            <a:r>
              <a:rPr lang="de-DE" dirty="0"/>
              <a:t>Was muss ich beachten? Wer kann mir bei Formalitäten helfen?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675197" cy="584775"/>
            </a:xfrm>
            <a:prstGeom prst="rect">
              <a:avLst/>
            </a:prstGeom>
            <a:noFill/>
          </p:spPr>
          <p:txBody>
            <a:bodyPr wrap="square" rtlCol="0">
              <a:spAutoFit/>
            </a:bodyPr>
            <a:lstStyle/>
            <a:p>
              <a:pPr algn="ctr"/>
              <a:r>
                <a:rPr lang="de-DE" sz="3200" b="1" dirty="0">
                  <a:solidFill>
                    <a:schemeClr val="bg1"/>
                  </a:solidFill>
                </a:rPr>
                <a:t>Beschäftigung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38888"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3" action="ppaction://hlinksldjump"/>
            <a:extLst>
              <a:ext uri="{FF2B5EF4-FFF2-40B4-BE49-F238E27FC236}">
                <a16:creationId xmlns:a16="http://schemas.microsoft.com/office/drawing/2014/main" id="{B7962DC2-4989-4D24-A17B-01155ACF54D8}"/>
              </a:ext>
            </a:extLst>
          </p:cNvPr>
          <p:cNvSpPr/>
          <p:nvPr/>
        </p:nvSpPr>
        <p:spPr>
          <a:xfrm>
            <a:off x="4997117" y="218948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4" action="ppaction://hlinksldjump"/>
            <a:extLst>
              <a:ext uri="{FF2B5EF4-FFF2-40B4-BE49-F238E27FC236}">
                <a16:creationId xmlns:a16="http://schemas.microsoft.com/office/drawing/2014/main" id="{E35E2558-98C9-4BB4-B450-0929E97DFABE}"/>
              </a:ext>
            </a:extLst>
          </p:cNvPr>
          <p:cNvSpPr/>
          <p:nvPr/>
        </p:nvSpPr>
        <p:spPr>
          <a:xfrm>
            <a:off x="9052297"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16081293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264375" y="4932503"/>
            <a:ext cx="3578587" cy="923330"/>
          </a:xfrm>
          <a:prstGeom prst="rect">
            <a:avLst/>
          </a:prstGeom>
          <a:noFill/>
        </p:spPr>
        <p:txBody>
          <a:bodyPr wrap="square" rtlCol="0">
            <a:spAutoFit/>
          </a:bodyPr>
          <a:lstStyle/>
          <a:p>
            <a:r>
              <a:rPr lang="de-DE" dirty="0"/>
              <a:t>Wer kann uns mit geeigneten Bewerber*innen in Kontakt bringen?</a:t>
            </a:r>
            <a:endParaRPr lang="de-DE" sz="2800" dirty="0"/>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356913" y="4932503"/>
            <a:ext cx="3578587" cy="923330"/>
          </a:xfrm>
          <a:prstGeom prst="rect">
            <a:avLst/>
          </a:prstGeom>
          <a:noFill/>
        </p:spPr>
        <p:txBody>
          <a:bodyPr wrap="square" rtlCol="0">
            <a:spAutoFit/>
          </a:bodyPr>
          <a:lstStyle/>
          <a:p>
            <a:r>
              <a:rPr lang="de-DE" dirty="0"/>
              <a:t>Wir würden Interessent*innen gern in einem Praktikum kennenlernen.</a:t>
            </a:r>
          </a:p>
          <a:p>
            <a:r>
              <a:rPr lang="de-DE" dirty="0"/>
              <a:t>Wer organisiert das für uns?</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923330"/>
          </a:xfrm>
          <a:prstGeom prst="rect">
            <a:avLst/>
          </a:prstGeom>
          <a:noFill/>
        </p:spPr>
        <p:txBody>
          <a:bodyPr wrap="square" rtlCol="0">
            <a:spAutoFit/>
          </a:bodyPr>
          <a:lstStyle/>
          <a:p>
            <a:r>
              <a:rPr lang="de-DE" dirty="0"/>
              <a:t>Unser/e Interessent*in ist geduldet. </a:t>
            </a:r>
          </a:p>
          <a:p>
            <a:r>
              <a:rPr lang="de-DE" dirty="0"/>
              <a:t>Was muss ich beachten? Wer kann mir bei Formalitäten helfen?</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0" name="Gruppieren 9">
            <a:extLst>
              <a:ext uri="{FF2B5EF4-FFF2-40B4-BE49-F238E27FC236}">
                <a16:creationId xmlns:a16="http://schemas.microsoft.com/office/drawing/2014/main" id="{BADB52BD-E7FC-45E9-BB4D-96148EAE4B16}"/>
              </a:ext>
            </a:extLst>
          </p:cNvPr>
          <p:cNvGrpSpPr/>
          <p:nvPr/>
        </p:nvGrpSpPr>
        <p:grpSpPr>
          <a:xfrm>
            <a:off x="4963853" y="115325"/>
            <a:ext cx="7141090" cy="1084075"/>
            <a:chOff x="5006079" y="-42868"/>
            <a:chExt cx="7141090" cy="1084075"/>
          </a:xfrm>
        </p:grpSpPr>
        <p:pic>
          <p:nvPicPr>
            <p:cNvPr id="20" name="Grafik 19" descr="Callcenter">
              <a:extLst>
                <a:ext uri="{FF2B5EF4-FFF2-40B4-BE49-F238E27FC236}">
                  <a16:creationId xmlns:a16="http://schemas.microsoft.com/office/drawing/2014/main" id="{4DCC9540-3C0F-4A1A-B84F-9404D852D64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063094" y="-42868"/>
              <a:ext cx="1084075" cy="1084075"/>
            </a:xfrm>
            <a:prstGeom prst="rect">
              <a:avLst/>
            </a:prstGeom>
          </p:spPr>
        </p:pic>
        <p:sp>
          <p:nvSpPr>
            <p:cNvPr id="16" name="Textfeld 15">
              <a:extLst>
                <a:ext uri="{FF2B5EF4-FFF2-40B4-BE49-F238E27FC236}">
                  <a16:creationId xmlns:a16="http://schemas.microsoft.com/office/drawing/2014/main" id="{6231BAFB-F9E3-493C-AF2C-CA8536A5100A}"/>
                </a:ext>
              </a:extLst>
            </p:cNvPr>
            <p:cNvSpPr txBox="1"/>
            <p:nvPr/>
          </p:nvSpPr>
          <p:spPr>
            <a:xfrm>
              <a:off x="5006079" y="206783"/>
              <a:ext cx="2675197" cy="584775"/>
            </a:xfrm>
            <a:prstGeom prst="rect">
              <a:avLst/>
            </a:prstGeom>
            <a:noFill/>
          </p:spPr>
          <p:txBody>
            <a:bodyPr wrap="square" rtlCol="0">
              <a:spAutoFit/>
            </a:bodyPr>
            <a:lstStyle/>
            <a:p>
              <a:pPr algn="ctr"/>
              <a:r>
                <a:rPr lang="de-DE" sz="3200" b="1" dirty="0">
                  <a:solidFill>
                    <a:schemeClr val="bg1"/>
                  </a:solidFill>
                </a:rPr>
                <a:t>Beschäftigung</a:t>
              </a:r>
            </a:p>
          </p:txBody>
        </p:sp>
      </p:gr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9"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56731" y="115325"/>
            <a:ext cx="914400" cy="914400"/>
          </a:xfrm>
          <a:prstGeom prst="rect">
            <a:avLst/>
          </a:prstGeom>
        </p:spPr>
      </p:pic>
      <p:sp>
        <p:nvSpPr>
          <p:cNvPr id="43" name="Ellipse 42">
            <a:hlinkClick r:id="rId4" action="ppaction://hlinksldjump"/>
            <a:hlinkHover r:id="rId12" action="ppaction://hlinksldjump"/>
            <a:extLst>
              <a:ext uri="{FF2B5EF4-FFF2-40B4-BE49-F238E27FC236}">
                <a16:creationId xmlns:a16="http://schemas.microsoft.com/office/drawing/2014/main" id="{FF36C565-42E1-4686-8477-377B51649780}"/>
              </a:ext>
            </a:extLst>
          </p:cNvPr>
          <p:cNvSpPr/>
          <p:nvPr/>
        </p:nvSpPr>
        <p:spPr>
          <a:xfrm>
            <a:off x="938888" y="2188711"/>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3" action="ppaction://hlinksldjump"/>
            <a:extLst>
              <a:ext uri="{FF2B5EF4-FFF2-40B4-BE49-F238E27FC236}">
                <a16:creationId xmlns:a16="http://schemas.microsoft.com/office/drawing/2014/main" id="{B7962DC2-4989-4D24-A17B-01155ACF54D8}"/>
              </a:ext>
            </a:extLst>
          </p:cNvPr>
          <p:cNvSpPr/>
          <p:nvPr/>
        </p:nvSpPr>
        <p:spPr>
          <a:xfrm>
            <a:off x="4997116" y="2197396"/>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4" action="ppaction://hlinksldjump"/>
            <a:extLst>
              <a:ext uri="{FF2B5EF4-FFF2-40B4-BE49-F238E27FC236}">
                <a16:creationId xmlns:a16="http://schemas.microsoft.com/office/drawing/2014/main" id="{E35E2558-98C9-4BB4-B450-0929E97DFABE}"/>
              </a:ext>
            </a:extLst>
          </p:cNvPr>
          <p:cNvSpPr/>
          <p:nvPr/>
        </p:nvSpPr>
        <p:spPr>
          <a:xfrm>
            <a:off x="9052297" y="217680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0037409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5872" y="1623471"/>
            <a:ext cx="11105965" cy="5632311"/>
          </a:xfrm>
          <a:prstGeom prst="rect">
            <a:avLst/>
          </a:prstGeom>
          <a:noFill/>
        </p:spPr>
        <p:txBody>
          <a:bodyPr wrap="square" rtlCol="0">
            <a:spAutoFit/>
          </a:bodyPr>
          <a:lstStyle/>
          <a:p>
            <a:pPr lvl="1"/>
            <a:endParaRPr lang="de-DE" sz="2000" dirty="0">
              <a:solidFill>
                <a:srgbClr val="FFFF00"/>
              </a:solidFill>
            </a:endParaRPr>
          </a:p>
          <a:p>
            <a:pPr marL="903288" lvl="1" indent="-446088">
              <a:buFont typeface="Arial" panose="020B0604020202020204" pitchFamily="34" charset="0"/>
              <a:buChar char="•"/>
            </a:pPr>
            <a:r>
              <a:rPr lang="de-DE" sz="2000" dirty="0" err="1">
                <a:solidFill>
                  <a:schemeClr val="bg1"/>
                </a:solidFill>
                <a:hlinkClick r:id="rId2">
                  <a:extLst>
                    <a:ext uri="{A12FA001-AC4F-418D-AE19-62706E023703}">
                      <ahyp:hlinkClr xmlns:ahyp="http://schemas.microsoft.com/office/drawing/2018/hyperlinkcolor" val="tx"/>
                    </a:ext>
                  </a:extLst>
                </a:hlinkClick>
              </a:rPr>
              <a:t>Kariereberatung</a:t>
            </a:r>
            <a:r>
              <a:rPr lang="de-DE" sz="2000" dirty="0">
                <a:solidFill>
                  <a:schemeClr val="bg1"/>
                </a:solidFill>
                <a:hlinkClick r:id="rId2">
                  <a:extLst>
                    <a:ext uri="{A12FA001-AC4F-418D-AE19-62706E023703}">
                      <ahyp:hlinkClr xmlns:ahyp="http://schemas.microsoft.com/office/drawing/2018/hyperlinkcolor" val="tx"/>
                    </a:ext>
                  </a:extLst>
                </a:hlinkClick>
              </a:rPr>
              <a:t> für internationale Studierende an der Hochschule Anhalt</a:t>
            </a:r>
            <a:endParaRPr lang="de-DE" sz="2000" dirty="0">
              <a:solidFill>
                <a:schemeClr val="bg1"/>
              </a:solidFill>
            </a:endParaRPr>
          </a:p>
          <a:p>
            <a:pPr lvl="1"/>
            <a:r>
              <a:rPr lang="de-DE" sz="2000" dirty="0">
                <a:solidFill>
                  <a:prstClr val="white"/>
                </a:solidFill>
              </a:rPr>
              <a:t>        Florian Aug, E-Mail: florian.aug@hs-anhalt.de, Tel.: 03496/67-5116</a:t>
            </a:r>
          </a:p>
          <a:p>
            <a:pPr lvl="1"/>
            <a:endParaRPr lang="de-DE" sz="2000" dirty="0">
              <a:solidFill>
                <a:schemeClr val="bg1"/>
              </a:solidFill>
            </a:endParaRPr>
          </a:p>
          <a:p>
            <a:pPr marL="903288" lvl="1" indent="-446088">
              <a:buFont typeface="Arial" panose="020B0604020202020204" pitchFamily="34" charset="0"/>
              <a:buChar char="•"/>
            </a:pPr>
            <a:r>
              <a:rPr lang="de-DE" sz="2000" dirty="0" err="1">
                <a:solidFill>
                  <a:schemeClr val="bg1"/>
                </a:solidFill>
                <a:hlinkClick r:id="rId3">
                  <a:extLst>
                    <a:ext uri="{A12FA001-AC4F-418D-AE19-62706E023703}">
                      <ahyp:hlinkClr xmlns:ahyp="http://schemas.microsoft.com/office/drawing/2018/hyperlinkcolor" val="tx"/>
                    </a:ext>
                  </a:extLst>
                </a:hlinkClick>
              </a:rPr>
              <a:t>WelcomeCenter</a:t>
            </a:r>
            <a:r>
              <a:rPr lang="de-DE" sz="2000" dirty="0">
                <a:solidFill>
                  <a:schemeClr val="bg1"/>
                </a:solidFill>
                <a:hlinkClick r:id="rId3">
                  <a:extLst>
                    <a:ext uri="{A12FA001-AC4F-418D-AE19-62706E023703}">
                      <ahyp:hlinkClr xmlns:ahyp="http://schemas.microsoft.com/office/drawing/2018/hyperlinkcolor" val="tx"/>
                    </a:ext>
                  </a:extLst>
                </a:hlinkClick>
              </a:rPr>
              <a:t> Sachsen-Anhalt </a:t>
            </a:r>
            <a:endParaRPr lang="de-DE" sz="2000" dirty="0">
              <a:solidFill>
                <a:schemeClr val="bg1"/>
              </a:solidFill>
            </a:endParaRPr>
          </a:p>
          <a:p>
            <a:pPr lvl="1"/>
            <a:r>
              <a:rPr lang="de-DE" sz="2000" dirty="0">
                <a:solidFill>
                  <a:schemeClr val="bg1"/>
                </a:solidFill>
              </a:rPr>
              <a:t>        Ingo Faber, faber@fachkraft-im-fokus.de, Tel.: 0173/8498-196</a:t>
            </a:r>
          </a:p>
          <a:p>
            <a:pPr marL="903288" lvl="1" indent="-446088">
              <a:buFont typeface="Arial" panose="020B0604020202020204" pitchFamily="34" charset="0"/>
              <a:buChar char="•"/>
            </a:pPr>
            <a:endParaRPr lang="de-DE" sz="2000" dirty="0">
              <a:solidFill>
                <a:schemeClr val="bg1"/>
              </a:solidFill>
            </a:endParaRPr>
          </a:p>
          <a:p>
            <a:pPr marL="903288" lvl="1" indent="-446088">
              <a:buFont typeface="Arial" panose="020B0604020202020204" pitchFamily="34" charset="0"/>
              <a:buChar char="•"/>
            </a:pPr>
            <a:r>
              <a:rPr lang="de-DE" sz="2000" dirty="0">
                <a:solidFill>
                  <a:schemeClr val="bg1"/>
                </a:solidFill>
              </a:rPr>
              <a:t>Fachkraft im Fokus </a:t>
            </a:r>
            <a:r>
              <a:rPr lang="de-DE" sz="2000" dirty="0">
                <a:solidFill>
                  <a:schemeClr val="bg1">
                    <a:lumMod val="95000"/>
                  </a:schemeClr>
                </a:solidFill>
                <a:hlinkClick r:id="rId4">
                  <a:extLst>
                    <a:ext uri="{A12FA001-AC4F-418D-AE19-62706E023703}">
                      <ahyp:hlinkClr xmlns:ahyp="http://schemas.microsoft.com/office/drawing/2018/hyperlinkcolor" val="tx"/>
                    </a:ext>
                  </a:extLst>
                </a:hlinkClick>
              </a:rPr>
              <a:t>Stellenbörse</a:t>
            </a:r>
            <a:endParaRPr lang="de-DE" sz="2000" dirty="0">
              <a:solidFill>
                <a:schemeClr val="bg1">
                  <a:lumMod val="95000"/>
                </a:schemeClr>
              </a:solidFill>
            </a:endParaRPr>
          </a:p>
          <a:p>
            <a:pPr marL="903288" lvl="1" indent="-446088">
              <a:buFont typeface="Arial" panose="020B0604020202020204" pitchFamily="34" charset="0"/>
              <a:buChar char="•"/>
            </a:pPr>
            <a:endParaRPr lang="de-DE" sz="2000" dirty="0">
              <a:solidFill>
                <a:schemeClr val="bg1">
                  <a:lumMod val="95000"/>
                </a:schemeClr>
              </a:solidFill>
            </a:endParaRPr>
          </a:p>
          <a:p>
            <a:pPr marL="903288" lvl="1" indent="-446088">
              <a:buFont typeface="Arial" panose="020B0604020202020204" pitchFamily="34" charset="0"/>
              <a:buChar char="•"/>
            </a:pPr>
            <a:r>
              <a:rPr lang="de-DE" sz="2000" dirty="0">
                <a:solidFill>
                  <a:schemeClr val="bg1">
                    <a:lumMod val="95000"/>
                  </a:schemeClr>
                </a:solidFill>
                <a:hlinkClick r:id="rId5">
                  <a:extLst>
                    <a:ext uri="{A12FA001-AC4F-418D-AE19-62706E023703}">
                      <ahyp:hlinkClr xmlns:ahyp="http://schemas.microsoft.com/office/drawing/2018/hyperlinkcolor" val="tx"/>
                    </a:ext>
                  </a:extLst>
                </a:hlinkClick>
              </a:rPr>
              <a:t>Jobbörse der Agentur für Arbeit</a:t>
            </a:r>
            <a:endParaRPr lang="de-DE" sz="2000" dirty="0">
              <a:solidFill>
                <a:schemeClr val="bg1">
                  <a:lumMod val="95000"/>
                </a:schemeClr>
              </a:solidFill>
            </a:endParaRPr>
          </a:p>
          <a:p>
            <a:pPr marL="903288" lvl="1" indent="-446088">
              <a:buFont typeface="Arial" panose="020B0604020202020204" pitchFamily="34" charset="0"/>
              <a:buChar char="•"/>
            </a:pPr>
            <a:endParaRPr lang="de-DE" sz="2000" dirty="0">
              <a:solidFill>
                <a:schemeClr val="bg1"/>
              </a:solidFill>
            </a:endParaRPr>
          </a:p>
          <a:p>
            <a:pPr marL="903288" lvl="1" indent="-446088">
              <a:buFont typeface="Arial" panose="020B0604020202020204" pitchFamily="34" charset="0"/>
              <a:buChar char="•"/>
            </a:pPr>
            <a:endParaRPr lang="de-DE" sz="2000" dirty="0">
              <a:solidFill>
                <a:schemeClr val="bg1"/>
              </a:solidFill>
            </a:endParaRPr>
          </a:p>
          <a:p>
            <a:pPr marL="903288" lvl="1" indent="-446088">
              <a:buFont typeface="Arial" panose="020B0604020202020204" pitchFamily="34" charset="0"/>
              <a:buChar char="•"/>
            </a:pPr>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p:txBody>
      </p:sp>
      <p:sp>
        <p:nvSpPr>
          <p:cNvPr id="10" name="Rechteck 9">
            <a:extLst>
              <a:ext uri="{FF2B5EF4-FFF2-40B4-BE49-F238E27FC236}">
                <a16:creationId xmlns:a16="http://schemas.microsoft.com/office/drawing/2014/main" id="{747B0CA6-D511-4B37-9E13-C35A256035CB}"/>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1" name="Gerader Verbinder 10">
            <a:extLst>
              <a:ext uri="{FF2B5EF4-FFF2-40B4-BE49-F238E27FC236}">
                <a16:creationId xmlns:a16="http://schemas.microsoft.com/office/drawing/2014/main" id="{B673302E-08C2-44AF-ADE2-6B06C4C5E1F4}"/>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3" name="Textfeld 12">
            <a:extLst>
              <a:ext uri="{FF2B5EF4-FFF2-40B4-BE49-F238E27FC236}">
                <a16:creationId xmlns:a16="http://schemas.microsoft.com/office/drawing/2014/main" id="{3052A991-66D1-4AD6-9FDF-E583FD04D295}"/>
              </a:ext>
            </a:extLst>
          </p:cNvPr>
          <p:cNvSpPr txBox="1"/>
          <p:nvPr/>
        </p:nvSpPr>
        <p:spPr>
          <a:xfrm>
            <a:off x="544256" y="278482"/>
            <a:ext cx="11097087" cy="1077218"/>
          </a:xfrm>
          <a:prstGeom prst="rect">
            <a:avLst/>
          </a:prstGeom>
          <a:noFill/>
        </p:spPr>
        <p:txBody>
          <a:bodyPr wrap="square" rtlCol="0">
            <a:spAutoFit/>
          </a:bodyPr>
          <a:lstStyle/>
          <a:p>
            <a:pPr algn="ctr"/>
            <a:r>
              <a:rPr lang="de-DE" sz="3200" b="1" dirty="0">
                <a:solidFill>
                  <a:schemeClr val="bg1"/>
                </a:solidFill>
              </a:rPr>
              <a:t>Wie lerne ich Bewerberinnen und Bewerber</a:t>
            </a:r>
          </a:p>
          <a:p>
            <a:pPr algn="ctr"/>
            <a:r>
              <a:rPr lang="de-DE" sz="3200" b="1" dirty="0">
                <a:solidFill>
                  <a:schemeClr val="bg1"/>
                </a:solidFill>
              </a:rPr>
              <a:t> für meine Stelle kennen?</a:t>
            </a:r>
          </a:p>
        </p:txBody>
      </p:sp>
      <p:pic>
        <p:nvPicPr>
          <p:cNvPr id="15" name="Grafik 14" descr="Wiedergeben">
            <a:hlinkClick r:id="rId6" action="ppaction://hlinksldjump"/>
            <a:extLst>
              <a:ext uri="{FF2B5EF4-FFF2-40B4-BE49-F238E27FC236}">
                <a16:creationId xmlns:a16="http://schemas.microsoft.com/office/drawing/2014/main" id="{2E716E5E-0E3C-4377-A339-6A1F67E5106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89489" y="229709"/>
            <a:ext cx="907742" cy="825975"/>
          </a:xfrm>
          <a:prstGeom prst="rect">
            <a:avLst/>
          </a:prstGeom>
        </p:spPr>
      </p:pic>
      <p:sp>
        <p:nvSpPr>
          <p:cNvPr id="16" name="Kreis: nicht ausgefüllt 15">
            <a:extLst>
              <a:ext uri="{FF2B5EF4-FFF2-40B4-BE49-F238E27FC236}">
                <a16:creationId xmlns:a16="http://schemas.microsoft.com/office/drawing/2014/main" id="{C2DF299E-4533-416C-942F-AEF165B11385}"/>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7" name="Textfeld 16">
            <a:extLst>
              <a:ext uri="{FF2B5EF4-FFF2-40B4-BE49-F238E27FC236}">
                <a16:creationId xmlns:a16="http://schemas.microsoft.com/office/drawing/2014/main" id="{B0BCB790-C965-4531-9687-5EF3FA2E8920}"/>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1</a:t>
            </a:r>
          </a:p>
        </p:txBody>
      </p:sp>
      <p:sp>
        <p:nvSpPr>
          <p:cNvPr id="20" name="Ovale Legende 19"/>
          <p:cNvSpPr/>
          <p:nvPr/>
        </p:nvSpPr>
        <p:spPr>
          <a:xfrm rot="20937448" flipH="1">
            <a:off x="7737014" y="3993881"/>
            <a:ext cx="4434350" cy="2610742"/>
          </a:xfrm>
          <a:prstGeom prst="wedgeEllipseCallout">
            <a:avLst>
              <a:gd name="adj1" fmla="val -41732"/>
              <a:gd name="adj2" fmla="val 7338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1" name="Textfeld 20"/>
          <p:cNvSpPr txBox="1"/>
          <p:nvPr/>
        </p:nvSpPr>
        <p:spPr>
          <a:xfrm rot="20914253">
            <a:off x="7966314" y="4407170"/>
            <a:ext cx="3751131" cy="70788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de-DE" sz="2000" b="1" dirty="0"/>
              <a:t>Wege in die Arbeit für Menschen mit Migrationshintergrund</a:t>
            </a:r>
          </a:p>
        </p:txBody>
      </p:sp>
      <p:sp>
        <p:nvSpPr>
          <p:cNvPr id="19" name="Textfeld 18">
            <a:hlinkClick r:id="rId9" action="ppaction://hlinksldjump"/>
          </p:cNvPr>
          <p:cNvSpPr txBox="1"/>
          <p:nvPr/>
        </p:nvSpPr>
        <p:spPr>
          <a:xfrm rot="20897352">
            <a:off x="8048107" y="5154815"/>
            <a:ext cx="4015094" cy="1323439"/>
          </a:xfrm>
          <a:prstGeom prst="rect">
            <a:avLst/>
          </a:prstGeom>
          <a:noFill/>
        </p:spPr>
        <p:txBody>
          <a:bodyPr wrap="square" rtlCol="0">
            <a:spAutoFit/>
          </a:bodyPr>
          <a:lstStyle/>
          <a:p>
            <a:pPr algn="ctr"/>
            <a:r>
              <a:rPr lang="de-DE" sz="1600" i="1" dirty="0"/>
              <a:t>Für eine Kurzübersicht verschiedener Wege in den Arbeitsmarkt für Menschen mit Migrationshintergrund, klicken Sie bitte hier…</a:t>
            </a:r>
          </a:p>
          <a:p>
            <a:pPr algn="ctr"/>
            <a:endParaRPr lang="de-DE" sz="1600" i="1" dirty="0"/>
          </a:p>
          <a:p>
            <a:pPr algn="ctr"/>
            <a:endParaRPr lang="de-DE" sz="1600" i="1" dirty="0"/>
          </a:p>
        </p:txBody>
      </p:sp>
    </p:spTree>
    <p:extLst>
      <p:ext uri="{BB962C8B-B14F-4D97-AF65-F5344CB8AC3E}">
        <p14:creationId xmlns:p14="http://schemas.microsoft.com/office/powerpoint/2010/main" val="4376394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534482" y="1652106"/>
            <a:ext cx="8458443" cy="6863417"/>
          </a:xfrm>
          <a:prstGeom prst="rect">
            <a:avLst/>
          </a:prstGeom>
          <a:noFill/>
        </p:spPr>
        <p:txBody>
          <a:bodyPr wrap="square" rtlCol="0">
            <a:spAutoFit/>
          </a:bodyPr>
          <a:lstStyle/>
          <a:p>
            <a:pPr lvl="1"/>
            <a:r>
              <a:rPr lang="de-DE" sz="2000" b="1" dirty="0">
                <a:solidFill>
                  <a:schemeClr val="bg1"/>
                </a:solidFill>
              </a:rPr>
              <a:t>Beratung und Begleitung:</a:t>
            </a: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IRC </a:t>
            </a:r>
            <a:r>
              <a:rPr lang="de-DE" sz="2000" dirty="0" err="1">
                <a:solidFill>
                  <a:schemeClr val="bg1"/>
                </a:solidFill>
                <a:hlinkClick r:id="rId2">
                  <a:extLst>
                    <a:ext uri="{A12FA001-AC4F-418D-AE19-62706E023703}">
                      <ahyp:hlinkClr xmlns:ahyp="http://schemas.microsoft.com/office/drawing/2018/hyperlinkcolor" val="tx"/>
                    </a:ext>
                  </a:extLst>
                </a:hlinkClick>
              </a:rPr>
              <a:t>GgmbH</a:t>
            </a:r>
            <a:r>
              <a:rPr lang="de-DE" sz="2000" dirty="0">
                <a:solidFill>
                  <a:schemeClr val="bg1"/>
                </a:solidFill>
                <a:hlinkClick r:id="rId2">
                  <a:extLst>
                    <a:ext uri="{A12FA001-AC4F-418D-AE19-62706E023703}">
                      <ahyp:hlinkClr xmlns:ahyp="http://schemas.microsoft.com/office/drawing/2018/hyperlinkcolor" val="tx"/>
                    </a:ext>
                  </a:extLst>
                </a:hlinkClick>
              </a:rPr>
              <a:t>, Projekt „DABEI“</a:t>
            </a:r>
            <a:br>
              <a:rPr lang="de-DE" sz="2000" dirty="0">
                <a:solidFill>
                  <a:schemeClr val="bg1"/>
                </a:solidFill>
              </a:rPr>
            </a:br>
            <a:r>
              <a:rPr lang="de-DE" sz="2000" dirty="0">
                <a:solidFill>
                  <a:schemeClr val="bg1"/>
                </a:solidFill>
              </a:rPr>
              <a:t>E-Mail: info.dabei@rescue.org, Tel.: 0157/30218295</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3">
                  <a:extLst>
                    <a:ext uri="{A12FA001-AC4F-418D-AE19-62706E023703}">
                      <ahyp:hlinkClr xmlns:ahyp="http://schemas.microsoft.com/office/drawing/2018/hyperlinkcolor" val="tx"/>
                    </a:ext>
                  </a:extLst>
                </a:hlinkClick>
              </a:rPr>
              <a:t>KAUSA-Landesstelle Sachsen-Anhalt „</a:t>
            </a:r>
            <a:r>
              <a:rPr lang="de-DE" sz="2000" dirty="0" err="1">
                <a:solidFill>
                  <a:schemeClr val="bg1"/>
                </a:solidFill>
                <a:hlinkClick r:id="rId3">
                  <a:extLst>
                    <a:ext uri="{A12FA001-AC4F-418D-AE19-62706E023703}">
                      <ahyp:hlinkClr xmlns:ahyp="http://schemas.microsoft.com/office/drawing/2018/hyperlinkcolor" val="tx"/>
                    </a:ext>
                  </a:extLst>
                </a:hlinkClick>
              </a:rPr>
              <a:t>ZuSA</a:t>
            </a:r>
            <a:r>
              <a:rPr lang="de-DE" sz="2000" dirty="0">
                <a:solidFill>
                  <a:schemeClr val="bg1"/>
                </a:solidFill>
                <a:hlinkClick r:id="rId3">
                  <a:extLst>
                    <a:ext uri="{A12FA001-AC4F-418D-AE19-62706E023703}">
                      <ahyp:hlinkClr xmlns:ahyp="http://schemas.microsoft.com/office/drawing/2018/hyperlinkcolor" val="tx"/>
                    </a:ext>
                  </a:extLst>
                </a:hlinkClick>
              </a:rPr>
              <a:t>“  </a:t>
            </a:r>
            <a:endParaRPr lang="de-DE" sz="2000" dirty="0">
              <a:solidFill>
                <a:schemeClr val="bg1"/>
              </a:solidFill>
            </a:endParaRPr>
          </a:p>
          <a:p>
            <a:r>
              <a:rPr lang="de-DE" sz="2000" dirty="0">
                <a:solidFill>
                  <a:schemeClr val="bg1"/>
                </a:solidFill>
              </a:rPr>
              <a:t>              </a:t>
            </a:r>
            <a:r>
              <a:rPr lang="it-IT" sz="2000" dirty="0">
                <a:solidFill>
                  <a:schemeClr val="bg1"/>
                </a:solidFill>
              </a:rPr>
              <a:t>Jessica </a:t>
            </a:r>
            <a:r>
              <a:rPr lang="it-IT" sz="2000" dirty="0" err="1">
                <a:solidFill>
                  <a:schemeClr val="bg1"/>
                </a:solidFill>
              </a:rPr>
              <a:t>Cagaj</a:t>
            </a:r>
            <a:r>
              <a:rPr lang="it-IT" sz="2000" dirty="0">
                <a:solidFill>
                  <a:schemeClr val="bg1"/>
                </a:solidFill>
              </a:rPr>
              <a:t>, E-Mail: jcagaj@ihkbiz.de, Tel.: 0340/51955-15</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4">
                  <a:extLst>
                    <a:ext uri="{A12FA001-AC4F-418D-AE19-62706E023703}">
                      <ahyp:hlinkClr xmlns:ahyp="http://schemas.microsoft.com/office/drawing/2018/hyperlinkcolor" val="tx"/>
                    </a:ext>
                  </a:extLst>
                </a:hlinkClick>
              </a:rPr>
              <a:t>Ausbildungsberatung HWK</a:t>
            </a:r>
            <a:endParaRPr lang="de-DE" sz="2000" dirty="0">
              <a:solidFill>
                <a:schemeClr val="bg1"/>
              </a:solidFill>
            </a:endParaRPr>
          </a:p>
          <a:p>
            <a:pPr lvl="1"/>
            <a:r>
              <a:rPr lang="de-DE" sz="2000" dirty="0">
                <a:solidFill>
                  <a:schemeClr val="bg1"/>
                </a:solidFill>
              </a:rPr>
              <a:t>      E-Mail: dsehm-stegemann@hwkhalle.de , Tel.: 0345/29999-210</a:t>
            </a:r>
          </a:p>
          <a:p>
            <a:pPr lvl="1"/>
            <a:endParaRPr lang="de-DE" sz="2000" dirty="0">
              <a:solidFill>
                <a:schemeClr val="bg1"/>
              </a:solidFill>
            </a:endParaRPr>
          </a:p>
          <a:p>
            <a:pPr marL="800100" lvl="2" indent="-342900">
              <a:buFont typeface="Arial" panose="020B0604020202020204" pitchFamily="34" charset="0"/>
              <a:buChar char="•"/>
            </a:pPr>
            <a:r>
              <a:rPr lang="de-DE" sz="2000" dirty="0">
                <a:solidFill>
                  <a:schemeClr val="bg1"/>
                </a:solidFill>
                <a:hlinkClick r:id="rId5">
                  <a:extLst>
                    <a:ext uri="{A12FA001-AC4F-418D-AE19-62706E023703}">
                      <ahyp:hlinkClr xmlns:ahyp="http://schemas.microsoft.com/office/drawing/2018/hyperlinkcolor" val="tx"/>
                    </a:ext>
                  </a:extLst>
                </a:hlinkClick>
              </a:rPr>
              <a:t>Ausbildungsberatung IHK </a:t>
            </a:r>
            <a:endParaRPr lang="de-DE" sz="2000" dirty="0">
              <a:solidFill>
                <a:schemeClr val="bg1"/>
              </a:solidFill>
            </a:endParaRPr>
          </a:p>
          <a:p>
            <a:pPr marL="457200" lvl="2"/>
            <a:r>
              <a:rPr lang="de-DE" sz="2000" dirty="0">
                <a:solidFill>
                  <a:schemeClr val="bg1"/>
                </a:solidFill>
              </a:rPr>
              <a:t>      Kathrin </a:t>
            </a:r>
            <a:r>
              <a:rPr lang="de-DE" sz="2000" dirty="0" err="1">
                <a:solidFill>
                  <a:schemeClr val="bg1"/>
                </a:solidFill>
              </a:rPr>
              <a:t>Lorisch</a:t>
            </a:r>
            <a:r>
              <a:rPr lang="de-DE" sz="2000" dirty="0">
                <a:solidFill>
                  <a:schemeClr val="bg1"/>
                </a:solidFill>
              </a:rPr>
              <a:t>, E-Mail: klorisch@halle.ihk.de, Tel.: 0340/26011-15</a:t>
            </a:r>
          </a:p>
          <a:p>
            <a:pPr lvl="1"/>
            <a:endParaRPr lang="de-DE" sz="2000" dirty="0">
              <a:solidFill>
                <a:schemeClr val="bg1"/>
              </a:solidFill>
            </a:endParaRPr>
          </a:p>
          <a:p>
            <a:pPr lvl="1"/>
            <a:r>
              <a:rPr lang="de-DE" sz="2000" b="1" dirty="0">
                <a:solidFill>
                  <a:schemeClr val="bg1"/>
                </a:solidFill>
              </a:rPr>
              <a:t>Entscheidung:</a:t>
            </a: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rPr>
              <a:t>Gemeinsamer Arbeitgeberservice der Agentur für Arbeit Sachsen-Anhalt Ost und des Jobcenters Dessau-Roßlau: 0800-4555520 (gebührenfrei)</a:t>
            </a:r>
            <a:endParaRPr lang="de-DE" sz="2000" strike="sngStrike"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p:txBody>
      </p:sp>
      <p:sp>
        <p:nvSpPr>
          <p:cNvPr id="9" name="Rechteck 8">
            <a:extLst>
              <a:ext uri="{FF2B5EF4-FFF2-40B4-BE49-F238E27FC236}">
                <a16:creationId xmlns:a16="http://schemas.microsoft.com/office/drawing/2014/main" id="{D0D1AFDC-9C9F-41BD-BC13-63FB2001EC84}"/>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B5A534C4-18EB-4A06-AA6C-0C920DAD3DB3}"/>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F0171D84-A730-40C6-B422-9E4A4CFBBAB4}"/>
              </a:ext>
            </a:extLst>
          </p:cNvPr>
          <p:cNvSpPr txBox="1"/>
          <p:nvPr/>
        </p:nvSpPr>
        <p:spPr>
          <a:xfrm>
            <a:off x="543360" y="172589"/>
            <a:ext cx="11097087" cy="1077218"/>
          </a:xfrm>
          <a:prstGeom prst="rect">
            <a:avLst/>
          </a:prstGeom>
          <a:noFill/>
        </p:spPr>
        <p:txBody>
          <a:bodyPr wrap="square" rtlCol="0">
            <a:spAutoFit/>
          </a:bodyPr>
          <a:lstStyle/>
          <a:p>
            <a:pPr algn="ctr"/>
            <a:r>
              <a:rPr lang="de-DE" sz="3200" b="1" dirty="0">
                <a:solidFill>
                  <a:schemeClr val="bg1"/>
                </a:solidFill>
              </a:rPr>
              <a:t>Ich möchte Bewerberinnen und Bewerber</a:t>
            </a:r>
          </a:p>
          <a:p>
            <a:pPr algn="ctr"/>
            <a:r>
              <a:rPr lang="de-DE" sz="3200" b="1" dirty="0">
                <a:solidFill>
                  <a:schemeClr val="bg1"/>
                </a:solidFill>
              </a:rPr>
              <a:t> im Praktikum kennenlernen. Wer hilft?</a:t>
            </a:r>
          </a:p>
        </p:txBody>
      </p:sp>
      <p:pic>
        <p:nvPicPr>
          <p:cNvPr id="13" name="Grafik 12" descr="Wiedergeben">
            <a:hlinkClick r:id="rId6" action="ppaction://hlinksldjump"/>
            <a:extLst>
              <a:ext uri="{FF2B5EF4-FFF2-40B4-BE49-F238E27FC236}">
                <a16:creationId xmlns:a16="http://schemas.microsoft.com/office/drawing/2014/main" id="{049748E6-1485-4555-A348-281D403C940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89489" y="229709"/>
            <a:ext cx="907742" cy="825975"/>
          </a:xfrm>
          <a:prstGeom prst="rect">
            <a:avLst/>
          </a:prstGeom>
        </p:spPr>
      </p:pic>
      <p:sp>
        <p:nvSpPr>
          <p:cNvPr id="15" name="Kreis: nicht ausgefüllt 14">
            <a:extLst>
              <a:ext uri="{FF2B5EF4-FFF2-40B4-BE49-F238E27FC236}">
                <a16:creationId xmlns:a16="http://schemas.microsoft.com/office/drawing/2014/main" id="{05ACB247-FF4A-402D-9F6C-0203C9AC6BE8}"/>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FABF4046-8493-48E9-B861-BADD3E446602}"/>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2</a:t>
            </a:r>
          </a:p>
        </p:txBody>
      </p:sp>
      <p:sp>
        <p:nvSpPr>
          <p:cNvPr id="24" name="Ovale Legende 23"/>
          <p:cNvSpPr/>
          <p:nvPr/>
        </p:nvSpPr>
        <p:spPr>
          <a:xfrm rot="20937448" flipH="1">
            <a:off x="8843281"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5" name="Textfeld 24"/>
          <p:cNvSpPr txBox="1"/>
          <p:nvPr/>
        </p:nvSpPr>
        <p:spPr>
          <a:xfrm rot="20914253">
            <a:off x="9088633" y="4966394"/>
            <a:ext cx="2672704" cy="369332"/>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Fördermöglichkeiten</a:t>
            </a:r>
            <a:endParaRPr lang="de-DE" dirty="0"/>
          </a:p>
        </p:txBody>
      </p:sp>
      <p:sp>
        <p:nvSpPr>
          <p:cNvPr id="23" name="Textfeld 22">
            <a:hlinkClick r:id="rId9" action="ppaction://hlinksldjump"/>
          </p:cNvPr>
          <p:cNvSpPr txBox="1"/>
          <p:nvPr/>
        </p:nvSpPr>
        <p:spPr>
          <a:xfrm rot="20897352">
            <a:off x="8985567" y="5250003"/>
            <a:ext cx="3117057" cy="1200329"/>
          </a:xfrm>
          <a:prstGeom prst="rect">
            <a:avLst/>
          </a:prstGeom>
          <a:noFill/>
        </p:spPr>
        <p:txBody>
          <a:bodyPr wrap="square" rtlCol="0">
            <a:spAutoFit/>
          </a:bodyPr>
          <a:lstStyle/>
          <a:p>
            <a:pPr algn="ctr"/>
            <a:r>
              <a:rPr lang="de-DE" i="1" dirty="0"/>
              <a:t>Für einen Kurzüberblick der Unterstützungsmöglichkeiten einer Beschäftigungsaufnahme klicken sie bitte hier…</a:t>
            </a:r>
          </a:p>
        </p:txBody>
      </p:sp>
    </p:spTree>
    <p:extLst>
      <p:ext uri="{BB962C8B-B14F-4D97-AF65-F5344CB8AC3E}">
        <p14:creationId xmlns:p14="http://schemas.microsoft.com/office/powerpoint/2010/main" val="3510040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105965" cy="4801314"/>
          </a:xfrm>
          <a:prstGeom prst="rect">
            <a:avLst/>
          </a:prstGeom>
          <a:noFill/>
        </p:spPr>
        <p:txBody>
          <a:bodyPr wrap="square" rtlCol="0">
            <a:spAutoFit/>
          </a:bodyPr>
          <a:lstStyle/>
          <a:p>
            <a:pPr lvl="1"/>
            <a:endParaRPr lang="de-DE" dirty="0"/>
          </a:p>
          <a:p>
            <a:r>
              <a:rPr lang="de-DE" b="1" dirty="0">
                <a:solidFill>
                  <a:schemeClr val="bg1"/>
                </a:solidFill>
              </a:rPr>
              <a:t>Maßnahmen zur Aktivierung und beruflichen Eingliederung gem. § 46 SGB III (MAG)</a:t>
            </a:r>
            <a:endParaRPr lang="de-DE" dirty="0">
              <a:solidFill>
                <a:schemeClr val="bg1"/>
              </a:solidFill>
            </a:endParaRPr>
          </a:p>
          <a:p>
            <a:pPr marL="285750" indent="-285750">
              <a:buFont typeface="Arial" panose="020B0604020202020204" pitchFamily="34" charset="0"/>
              <a:buChar char="•"/>
            </a:pPr>
            <a:r>
              <a:rPr lang="de-DE" dirty="0">
                <a:solidFill>
                  <a:schemeClr val="bg1"/>
                </a:solidFill>
              </a:rPr>
              <a:t>werden umgangssprachlich auch als (Betriebs-)Praktikum bezeichnet</a:t>
            </a:r>
          </a:p>
          <a:p>
            <a:pPr marL="285750" indent="-285750">
              <a:buFont typeface="Arial" panose="020B0604020202020204" pitchFamily="34" charset="0"/>
              <a:buChar char="•"/>
            </a:pPr>
            <a:r>
              <a:rPr lang="de-DE" dirty="0">
                <a:solidFill>
                  <a:schemeClr val="bg1"/>
                </a:solidFill>
              </a:rPr>
              <a:t>Ziel ist es die beruflichen Kenntnisse und Fertigkeiten, das Leistungsvermögen sowie die beruflichen Entwicklungsmöglichkeiten direkt am Arbeitsplatz unter Beaufsichtigung und Betreuung durch eine Fachkraft festzustellen</a:t>
            </a:r>
          </a:p>
          <a:p>
            <a:pPr marL="285750" indent="-285750">
              <a:buFont typeface="Arial" panose="020B0604020202020204" pitchFamily="34" charset="0"/>
              <a:buChar char="•"/>
            </a:pPr>
            <a:r>
              <a:rPr lang="de-DE" dirty="0">
                <a:solidFill>
                  <a:schemeClr val="bg1"/>
                </a:solidFill>
              </a:rPr>
              <a:t>kann in Abstimmung mit dem Jobcenter Dessau-Roßlau zur Arbeitserprobung durchgeführt werden</a:t>
            </a:r>
          </a:p>
          <a:p>
            <a:pPr marL="285750" indent="-285750">
              <a:buFont typeface="Arial" panose="020B0604020202020204" pitchFamily="34" charset="0"/>
              <a:buChar char="•"/>
            </a:pPr>
            <a:r>
              <a:rPr lang="de-DE" dirty="0">
                <a:solidFill>
                  <a:schemeClr val="bg1"/>
                </a:solidFill>
              </a:rPr>
              <a:t>kann auch zur Qualifizierung des Bewerbers durchgeführt werden</a:t>
            </a:r>
          </a:p>
          <a:p>
            <a:pPr marL="285750" indent="-285750">
              <a:buFont typeface="Arial" panose="020B0604020202020204" pitchFamily="34" charset="0"/>
              <a:buChar char="•"/>
            </a:pPr>
            <a:r>
              <a:rPr lang="de-DE" dirty="0">
                <a:solidFill>
                  <a:schemeClr val="bg1"/>
                </a:solidFill>
              </a:rPr>
              <a:t>Voraussetzung ist u. a. die Einwilligung des Jobcenter Dessau-Roßlau und die Eignung der MAG zur Verbesserung der Eingliederungsaussichten </a:t>
            </a:r>
          </a:p>
          <a:p>
            <a:pPr marL="285750" indent="-285750">
              <a:buFont typeface="Arial" panose="020B0604020202020204" pitchFamily="34" charset="0"/>
              <a:buChar char="•"/>
            </a:pPr>
            <a:r>
              <a:rPr lang="de-DE" dirty="0">
                <a:solidFill>
                  <a:schemeClr val="bg1"/>
                </a:solidFill>
              </a:rPr>
              <a:t>Die Förderung ist u. a. ausgeschlossen, wenn</a:t>
            </a:r>
          </a:p>
          <a:p>
            <a:pPr marL="742950" lvl="1" indent="-285750">
              <a:buFont typeface="Arial" panose="020B0604020202020204" pitchFamily="34" charset="0"/>
              <a:buChar char="•"/>
            </a:pPr>
            <a:r>
              <a:rPr lang="de-DE" dirty="0">
                <a:solidFill>
                  <a:schemeClr val="bg1"/>
                </a:solidFill>
              </a:rPr>
              <a:t>der Arbeitslose innerhalb der letzten 4 Jahre mehr als 3 Monate bei dem Arbeitgeber versicherungspflichtig beschäftigt war</a:t>
            </a:r>
          </a:p>
          <a:p>
            <a:pPr marL="742950" lvl="1" indent="-285750">
              <a:buFont typeface="Arial" panose="020B0604020202020204" pitchFamily="34" charset="0"/>
              <a:buChar char="•"/>
            </a:pPr>
            <a:r>
              <a:rPr lang="de-DE" dirty="0">
                <a:solidFill>
                  <a:schemeClr val="bg1"/>
                </a:solidFill>
              </a:rPr>
              <a:t>der Arbeitgeber dem Arbeitslosen bereits vorher den Job angeboten hat</a:t>
            </a:r>
          </a:p>
          <a:p>
            <a:pPr marL="742950" lvl="1" indent="-285750">
              <a:buFont typeface="Arial" panose="020B0604020202020204" pitchFamily="34" charset="0"/>
              <a:buChar char="•"/>
            </a:pPr>
            <a:r>
              <a:rPr lang="de-DE" dirty="0">
                <a:solidFill>
                  <a:schemeClr val="bg1"/>
                </a:solidFill>
              </a:rPr>
              <a:t>kein Arbeitsplatz vakant ist und die MAG auch keiner Eignungsfeststellung dient</a:t>
            </a:r>
          </a:p>
          <a:p>
            <a:pPr marL="742950" lvl="1" indent="-285750">
              <a:buFont typeface="Arial" panose="020B0604020202020204" pitchFamily="34" charset="0"/>
              <a:buChar char="•"/>
            </a:pPr>
            <a:r>
              <a:rPr lang="de-DE" dirty="0">
                <a:solidFill>
                  <a:schemeClr val="bg1"/>
                </a:solidFill>
              </a:rPr>
              <a:t>eine Beschäftigung auch ohne eine MAG erwartet werden kann.</a:t>
            </a:r>
          </a:p>
          <a:p>
            <a:pPr marL="1200150" lvl="2" indent="-285750">
              <a:buFont typeface="Arial" panose="020B0604020202020204" pitchFamily="34" charset="0"/>
              <a:buChar char="•"/>
            </a:pPr>
            <a:endParaRPr lang="de-DE" dirty="0">
              <a:solidFill>
                <a:schemeClr val="bg1"/>
              </a:solidFill>
            </a:endParaRP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Fördermöglichkeiten für eine Beschäftigungsaufnahme </a:t>
            </a:r>
          </a:p>
        </p:txBody>
      </p:sp>
      <p:pic>
        <p:nvPicPr>
          <p:cNvPr id="20" name="Grafik 19" descr="Wiedergeben">
            <a:hlinkClick r:id="rId2"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
        <p:nvSpPr>
          <p:cNvPr id="9" name="Pfeil nach rechts 8">
            <a:hlinkClick r:id="rId5" action="ppaction://hlinksldjump"/>
          </p:cNvPr>
          <p:cNvSpPr/>
          <p:nvPr/>
        </p:nvSpPr>
        <p:spPr>
          <a:xfrm>
            <a:off x="11008480" y="6204103"/>
            <a:ext cx="1098259"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WEITER</a:t>
            </a:r>
          </a:p>
        </p:txBody>
      </p:sp>
    </p:spTree>
    <p:extLst>
      <p:ext uri="{BB962C8B-B14F-4D97-AF65-F5344CB8AC3E}">
        <p14:creationId xmlns:p14="http://schemas.microsoft.com/office/powerpoint/2010/main" val="39827238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E2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440663" y="1915017"/>
            <a:ext cx="8382061" cy="4708981"/>
          </a:xfrm>
          <a:prstGeom prst="rect">
            <a:avLst/>
          </a:prstGeom>
          <a:noFill/>
        </p:spPr>
        <p:txBody>
          <a:bodyPr wrap="square" rtlCol="0">
            <a:spAutoFit/>
          </a:bodyPr>
          <a:lstStyle/>
          <a:p>
            <a:pPr marL="800100" lvl="1" indent="-342900">
              <a:buFont typeface="Arial" panose="020B0604020202020204" pitchFamily="34" charset="0"/>
              <a:buChar char="•"/>
            </a:pPr>
            <a:r>
              <a:rPr lang="de-DE" sz="2000" dirty="0">
                <a:solidFill>
                  <a:schemeClr val="bg1"/>
                </a:solidFill>
                <a:hlinkClick r:id="rId2">
                  <a:extLst>
                    <a:ext uri="{A12FA001-AC4F-418D-AE19-62706E023703}">
                      <ahyp:hlinkClr xmlns:ahyp="http://schemas.microsoft.com/office/drawing/2018/hyperlinkcolor" val="tx"/>
                    </a:ext>
                  </a:extLst>
                </a:hlinkClick>
              </a:rPr>
              <a:t>Ausländerbehörde Dessau </a:t>
            </a:r>
            <a:endParaRPr lang="de-DE" sz="2000" dirty="0">
              <a:solidFill>
                <a:schemeClr val="bg1"/>
              </a:solidFill>
            </a:endParaRPr>
          </a:p>
          <a:p>
            <a:pPr lvl="1"/>
            <a:r>
              <a:rPr lang="de-DE" sz="2000" dirty="0">
                <a:solidFill>
                  <a:schemeClr val="bg1"/>
                </a:solidFill>
              </a:rPr>
              <a:t>      E-Mail: abh@dessau-rosslau.de, Tel.: 0340/204-2033</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b="1" dirty="0">
                <a:solidFill>
                  <a:schemeClr val="bg1"/>
                </a:solidFill>
              </a:rPr>
              <a:t>Niedrigschwellige Erst- und Verweisberatung</a:t>
            </a:r>
          </a:p>
          <a:p>
            <a:pPr marL="1257300" lvl="2" indent="-342900">
              <a:buFont typeface="Arial" panose="020B0604020202020204" pitchFamily="34" charset="0"/>
              <a:buChar char="•"/>
            </a:pPr>
            <a:r>
              <a:rPr lang="de-DE" sz="2000" dirty="0">
                <a:solidFill>
                  <a:schemeClr val="bg1"/>
                </a:solidFill>
                <a:hlinkClick r:id="rId3">
                  <a:extLst>
                    <a:ext uri="{A12FA001-AC4F-418D-AE19-62706E023703}">
                      <ahyp:hlinkClr xmlns:ahyp="http://schemas.microsoft.com/office/drawing/2018/hyperlinkcolor" val="tx"/>
                    </a:ext>
                  </a:extLst>
                </a:hlinkClick>
              </a:rPr>
              <a:t>Gesonderte Beratung und Betreuung </a:t>
            </a:r>
            <a:endParaRPr lang="de-DE" sz="2000" dirty="0">
              <a:solidFill>
                <a:schemeClr val="bg1"/>
              </a:solidFill>
            </a:endParaRPr>
          </a:p>
          <a:p>
            <a:pPr lvl="2"/>
            <a:r>
              <a:rPr lang="de-DE" sz="2000" dirty="0">
                <a:solidFill>
                  <a:schemeClr val="bg1"/>
                </a:solidFill>
              </a:rPr>
              <a:t>      St. Johannis GmbH Dessau, E-Mail: gbb-dessau@sanktjohannis.org, </a:t>
            </a:r>
          </a:p>
          <a:p>
            <a:pPr lvl="2"/>
            <a:r>
              <a:rPr lang="de-DE" sz="2000" dirty="0">
                <a:solidFill>
                  <a:schemeClr val="bg1"/>
                </a:solidFill>
              </a:rPr>
              <a:t>      Tel.: 0340/66127-23</a:t>
            </a:r>
          </a:p>
          <a:p>
            <a:pPr lvl="2"/>
            <a:endParaRPr lang="de-DE" sz="2000" dirty="0">
              <a:solidFill>
                <a:schemeClr val="bg1"/>
              </a:solidFill>
            </a:endParaRPr>
          </a:p>
          <a:p>
            <a:pPr marL="1257300" lvl="2" indent="-342900">
              <a:buFont typeface="Arial" panose="020B0604020202020204" pitchFamily="34" charset="0"/>
              <a:buChar char="•"/>
            </a:pPr>
            <a:r>
              <a:rPr lang="de-DE" sz="2000" dirty="0">
                <a:solidFill>
                  <a:schemeClr val="bg1"/>
                </a:solidFill>
                <a:hlinkClick r:id="rId4">
                  <a:extLst>
                    <a:ext uri="{A12FA001-AC4F-418D-AE19-62706E023703}">
                      <ahyp:hlinkClr xmlns:ahyp="http://schemas.microsoft.com/office/drawing/2018/hyperlinkcolor" val="tx"/>
                    </a:ext>
                  </a:extLst>
                </a:hlinkClick>
              </a:rPr>
              <a:t>Migrationsberatung für Erwachsene </a:t>
            </a:r>
            <a:endParaRPr lang="de-DE" sz="2000" dirty="0">
              <a:solidFill>
                <a:schemeClr val="bg1"/>
              </a:solidFill>
            </a:endParaRPr>
          </a:p>
          <a:p>
            <a:pPr lvl="2"/>
            <a:r>
              <a:rPr lang="de-DE" sz="2000" dirty="0">
                <a:solidFill>
                  <a:schemeClr val="bg1"/>
                </a:solidFill>
              </a:rPr>
              <a:t>      AWO-SPI GmbH, E-Mail: r.shatylo@awo-spi.de, Tel.:    </a:t>
            </a:r>
          </a:p>
          <a:p>
            <a:pPr lvl="2"/>
            <a:r>
              <a:rPr lang="de-DE" sz="2000" dirty="0">
                <a:solidFill>
                  <a:schemeClr val="bg1"/>
                </a:solidFill>
              </a:rPr>
              <a:t>      0340/21727046</a:t>
            </a:r>
          </a:p>
          <a:p>
            <a:pPr lvl="2"/>
            <a:endParaRPr lang="de-DE" sz="2000" dirty="0">
              <a:solidFill>
                <a:schemeClr val="bg1"/>
              </a:solidFill>
            </a:endParaRPr>
          </a:p>
          <a:p>
            <a:pPr marL="1257300" lvl="2" indent="-342900">
              <a:buFont typeface="Arial" panose="020B0604020202020204" pitchFamily="34" charset="0"/>
              <a:buChar char="•"/>
            </a:pPr>
            <a:r>
              <a:rPr lang="de-DE" sz="2000" dirty="0">
                <a:solidFill>
                  <a:schemeClr val="bg1"/>
                </a:solidFill>
                <a:hlinkClick r:id="rId5">
                  <a:extLst>
                    <a:ext uri="{A12FA001-AC4F-418D-AE19-62706E023703}">
                      <ahyp:hlinkClr xmlns:ahyp="http://schemas.microsoft.com/office/drawing/2018/hyperlinkcolor" val="tx"/>
                    </a:ext>
                  </a:extLst>
                </a:hlinkClick>
              </a:rPr>
              <a:t>Migrationsberatung für Erwachsene </a:t>
            </a:r>
            <a:endParaRPr lang="de-DE" sz="2000" dirty="0">
              <a:solidFill>
                <a:schemeClr val="bg1"/>
              </a:solidFill>
            </a:endParaRPr>
          </a:p>
          <a:p>
            <a:pPr lvl="2"/>
            <a:r>
              <a:rPr lang="de-DE" sz="2000" dirty="0">
                <a:solidFill>
                  <a:schemeClr val="bg1"/>
                </a:solidFill>
              </a:rPr>
              <a:t>      Caritasverband für das Dekanat Dessau, E-Mail: </a:t>
            </a:r>
            <a:r>
              <a:rPr lang="de-DE" sz="2000" dirty="0" err="1">
                <a:solidFill>
                  <a:schemeClr val="bg1"/>
                </a:solidFill>
              </a:rPr>
              <a:t>info@caritas</a:t>
            </a:r>
            <a:r>
              <a:rPr lang="de-DE" sz="2000" dirty="0">
                <a:solidFill>
                  <a:schemeClr val="bg1"/>
                </a:solidFill>
              </a:rPr>
              <a:t>- </a:t>
            </a:r>
          </a:p>
          <a:p>
            <a:pPr lvl="2"/>
            <a:r>
              <a:rPr lang="de-DE" sz="2000" dirty="0">
                <a:solidFill>
                  <a:schemeClr val="bg1"/>
                </a:solidFill>
              </a:rPr>
              <a:t>      dessau.de, Tel.: 0340/212820</a:t>
            </a:r>
          </a:p>
        </p:txBody>
      </p:sp>
      <p:sp>
        <p:nvSpPr>
          <p:cNvPr id="9" name="Rechteck 8">
            <a:extLst>
              <a:ext uri="{FF2B5EF4-FFF2-40B4-BE49-F238E27FC236}">
                <a16:creationId xmlns:a16="http://schemas.microsoft.com/office/drawing/2014/main" id="{3984E818-1FD9-4F25-A465-2F129ECCD093}"/>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B54D9819-16EB-41E5-B05E-D810CDF3C399}"/>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4CE0EA9C-30EB-43F7-B7CB-BCBB27F4D8A7}"/>
              </a:ext>
            </a:extLst>
          </p:cNvPr>
          <p:cNvSpPr txBox="1"/>
          <p:nvPr/>
        </p:nvSpPr>
        <p:spPr>
          <a:xfrm>
            <a:off x="551994" y="193649"/>
            <a:ext cx="11097087" cy="584775"/>
          </a:xfrm>
          <a:prstGeom prst="rect">
            <a:avLst/>
          </a:prstGeom>
          <a:noFill/>
        </p:spPr>
        <p:txBody>
          <a:bodyPr wrap="square" rtlCol="0">
            <a:spAutoFit/>
          </a:bodyPr>
          <a:lstStyle/>
          <a:p>
            <a:pPr algn="ctr"/>
            <a:r>
              <a:rPr lang="de-DE" sz="3200" b="1" dirty="0">
                <a:solidFill>
                  <a:schemeClr val="bg1"/>
                </a:solidFill>
              </a:rPr>
              <a:t>Wer hilft bei rechtlichen Fragen?</a:t>
            </a:r>
          </a:p>
        </p:txBody>
      </p:sp>
      <p:pic>
        <p:nvPicPr>
          <p:cNvPr id="13" name="Grafik 12" descr="Wiedergeben">
            <a:hlinkClick r:id="rId6" action="ppaction://hlinksldjump"/>
            <a:extLst>
              <a:ext uri="{FF2B5EF4-FFF2-40B4-BE49-F238E27FC236}">
                <a16:creationId xmlns:a16="http://schemas.microsoft.com/office/drawing/2014/main" id="{7584C42C-BFC7-4D9E-B616-7DBEB1ABA4D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B5FD6A8E-F6E1-46BB-BF52-0CCA1623C7E9}"/>
              </a:ext>
            </a:extLst>
          </p:cNvPr>
          <p:cNvSpPr/>
          <p:nvPr/>
        </p:nvSpPr>
        <p:spPr>
          <a:xfrm>
            <a:off x="11006687"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D72E2898-6D18-45ED-9D71-7E83FA0E57BF}"/>
              </a:ext>
            </a:extLst>
          </p:cNvPr>
          <p:cNvSpPr txBox="1"/>
          <p:nvPr/>
        </p:nvSpPr>
        <p:spPr>
          <a:xfrm>
            <a:off x="11194704" y="274503"/>
            <a:ext cx="557801" cy="923330"/>
          </a:xfrm>
          <a:prstGeom prst="rect">
            <a:avLst/>
          </a:prstGeom>
          <a:noFill/>
        </p:spPr>
        <p:txBody>
          <a:bodyPr wrap="square" rtlCol="0">
            <a:spAutoFit/>
          </a:bodyPr>
          <a:lstStyle/>
          <a:p>
            <a:r>
              <a:rPr lang="de-DE" sz="5400" dirty="0">
                <a:solidFill>
                  <a:schemeClr val="bg1"/>
                </a:solidFill>
              </a:rPr>
              <a:t>3</a:t>
            </a:r>
          </a:p>
        </p:txBody>
      </p:sp>
      <p:grpSp>
        <p:nvGrpSpPr>
          <p:cNvPr id="14" name="Gruppieren 13"/>
          <p:cNvGrpSpPr/>
          <p:nvPr/>
        </p:nvGrpSpPr>
        <p:grpSpPr>
          <a:xfrm>
            <a:off x="8843281" y="4730327"/>
            <a:ext cx="3355450" cy="1960310"/>
            <a:chOff x="8843281" y="4730327"/>
            <a:chExt cx="3355450" cy="1960310"/>
          </a:xfrm>
        </p:grpSpPr>
        <p:grpSp>
          <p:nvGrpSpPr>
            <p:cNvPr id="17" name="Gruppieren 16"/>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9" name="Ovale Legende 18"/>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0" name="Textfeld 19"/>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8" name="Textfeld 17"/>
            <p:cNvSpPr txBox="1"/>
            <p:nvPr/>
          </p:nvSpPr>
          <p:spPr>
            <a:xfrm rot="20897352">
              <a:off x="8880953" y="5182041"/>
              <a:ext cx="3317778" cy="1323439"/>
            </a:xfrm>
            <a:prstGeom prst="rect">
              <a:avLst/>
            </a:prstGeom>
            <a:noFill/>
          </p:spPr>
          <p:txBody>
            <a:bodyPr wrap="square" rtlCol="0">
              <a:spAutoFit/>
            </a:bodyPr>
            <a:lstStyle/>
            <a:p>
              <a:pPr algn="ctr"/>
              <a:endParaRPr lang="de-DE" sz="1600" i="1" dirty="0"/>
            </a:p>
            <a:p>
              <a:pPr algn="ctr"/>
              <a:r>
                <a:rPr lang="de-DE" sz="1600" i="1" dirty="0"/>
                <a:t>75% der Unternehmen sind sich einig: </a:t>
              </a:r>
            </a:p>
            <a:p>
              <a:pPr algn="ctr"/>
              <a:r>
                <a:rPr lang="de-DE" sz="1600" i="1" dirty="0" err="1"/>
                <a:t>Diversity</a:t>
              </a:r>
              <a:r>
                <a:rPr lang="de-DE" sz="1600" i="1" dirty="0"/>
                <a:t> hilft, die Offenheit und Lernfähigkeit der Organisation sicherzustellen. </a:t>
              </a:r>
            </a:p>
          </p:txBody>
        </p:sp>
      </p:grpSp>
    </p:spTree>
    <p:extLst>
      <p:ext uri="{BB962C8B-B14F-4D97-AF65-F5344CB8AC3E}">
        <p14:creationId xmlns:p14="http://schemas.microsoft.com/office/powerpoint/2010/main" val="28713908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Textfeld 13">
            <a:hlinkClick r:id="rId3" action="ppaction://hlinksldjump"/>
            <a:extLst>
              <a:ext uri="{FF2B5EF4-FFF2-40B4-BE49-F238E27FC236}">
                <a16:creationId xmlns:a16="http://schemas.microsoft.com/office/drawing/2014/main" id="{1B05B75D-2FBC-44F4-885F-56AC1F54984E}"/>
              </a:ext>
            </a:extLst>
          </p:cNvPr>
          <p:cNvSpPr txBox="1"/>
          <p:nvPr/>
        </p:nvSpPr>
        <p:spPr>
          <a:xfrm>
            <a:off x="4290238" y="4932503"/>
            <a:ext cx="3611884" cy="646331"/>
          </a:xfrm>
          <a:prstGeom prst="rect">
            <a:avLst/>
          </a:prstGeom>
          <a:noFill/>
        </p:spPr>
        <p:txBody>
          <a:bodyPr wrap="square" rtlCol="0">
            <a:spAutoFit/>
          </a:bodyPr>
          <a:lstStyle/>
          <a:p>
            <a:r>
              <a:rPr lang="de-DE" dirty="0"/>
              <a:t>Wir würden unsere Belegschaft gern interkulturell schulen.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058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4"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6731" y="115325"/>
            <a:ext cx="914400" cy="914400"/>
          </a:xfrm>
          <a:prstGeom prst="rect">
            <a:avLst/>
          </a:prstGeom>
        </p:spPr>
      </p:pic>
      <p:sp>
        <p:nvSpPr>
          <p:cNvPr id="43" name="Ellipse 42">
            <a:hlinkClick r:id="rId7" action="ppaction://hlinksldjump"/>
            <a:hlinkHover r:id="rId8" action="ppaction://hlinksldjump"/>
            <a:extLst>
              <a:ext uri="{FF2B5EF4-FFF2-40B4-BE49-F238E27FC236}">
                <a16:creationId xmlns:a16="http://schemas.microsoft.com/office/drawing/2014/main" id="{FF36C565-42E1-4686-8477-377B51649780}"/>
              </a:ext>
            </a:extLst>
          </p:cNvPr>
          <p:cNvSpPr/>
          <p:nvPr/>
        </p:nvSpPr>
        <p:spPr>
          <a:xfrm>
            <a:off x="937452"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3" action="ppaction://hlinksldjump"/>
            <a:hlinkHover r:id="rId9"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10" action="ppaction://hlinksldjump"/>
            <a:hlinkHover r:id="rId11"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498819" y="-46438"/>
            <a:ext cx="1436450" cy="1436450"/>
          </a:xfrm>
          <a:prstGeom prst="rect">
            <a:avLst/>
          </a:prstGeom>
        </p:spPr>
      </p:pic>
      <p:sp>
        <p:nvSpPr>
          <p:cNvPr id="23" name="Textfeld 22">
            <a:extLst>
              <a:ext uri="{FF2B5EF4-FFF2-40B4-BE49-F238E27FC236}">
                <a16:creationId xmlns:a16="http://schemas.microsoft.com/office/drawing/2014/main" id="{38853AC0-B06C-4CAF-8F98-1BE7623FF5F6}"/>
              </a:ext>
            </a:extLst>
          </p:cNvPr>
          <p:cNvSpPr txBox="1"/>
          <p:nvPr/>
        </p:nvSpPr>
        <p:spPr>
          <a:xfrm>
            <a:off x="4963853" y="364976"/>
            <a:ext cx="2675197" cy="584775"/>
          </a:xfrm>
          <a:prstGeom prst="rect">
            <a:avLst/>
          </a:prstGeom>
          <a:noFill/>
        </p:spPr>
        <p:txBody>
          <a:bodyPr wrap="square" rtlCol="0">
            <a:spAutoFit/>
          </a:bodyPr>
          <a:lstStyle/>
          <a:p>
            <a:pPr algn="ctr"/>
            <a:r>
              <a:rPr lang="de-DE" sz="3200" b="1" dirty="0">
                <a:solidFill>
                  <a:schemeClr val="bg1"/>
                </a:solidFill>
              </a:rPr>
              <a:t>Beschäftigung</a:t>
            </a:r>
          </a:p>
        </p:txBody>
      </p:sp>
      <p:sp>
        <p:nvSpPr>
          <p:cNvPr id="24" name="Textfeld 23">
            <a:hlinkClick r:id="rId7" action="ppaction://hlinksldjump"/>
            <a:extLst>
              <a:ext uri="{FF2B5EF4-FFF2-40B4-BE49-F238E27FC236}">
                <a16:creationId xmlns:a16="http://schemas.microsoft.com/office/drawing/2014/main" id="{57E84E9F-4521-419B-A17C-91572F5BFD04}"/>
              </a:ext>
            </a:extLst>
          </p:cNvPr>
          <p:cNvSpPr txBox="1"/>
          <p:nvPr/>
        </p:nvSpPr>
        <p:spPr>
          <a:xfrm>
            <a:off x="810775" y="4932503"/>
            <a:ext cx="3304646" cy="646331"/>
          </a:xfrm>
          <a:prstGeom prst="rect">
            <a:avLst/>
          </a:prstGeom>
          <a:noFill/>
        </p:spPr>
        <p:txBody>
          <a:bodyPr wrap="square" rtlCol="0">
            <a:spAutoFit/>
          </a:bodyPr>
          <a:lstStyle/>
          <a:p>
            <a:r>
              <a:rPr lang="de-DE" dirty="0"/>
              <a:t>Es gibt Defizite in der Arbeitsleistung. Wer hilft?</a:t>
            </a:r>
          </a:p>
        </p:txBody>
      </p:sp>
      <p:sp>
        <p:nvSpPr>
          <p:cNvPr id="30" name="Textfeld 29">
            <a:hlinkClick r:id="rId10" action="ppaction://hlinksldjump"/>
            <a:extLst>
              <a:ext uri="{FF2B5EF4-FFF2-40B4-BE49-F238E27FC236}">
                <a16:creationId xmlns:a16="http://schemas.microsoft.com/office/drawing/2014/main" id="{4EBC607C-F74A-441F-8C48-1385790D561A}"/>
              </a:ext>
            </a:extLst>
          </p:cNvPr>
          <p:cNvSpPr txBox="1"/>
          <p:nvPr/>
        </p:nvSpPr>
        <p:spPr>
          <a:xfrm>
            <a:off x="8449451" y="4932503"/>
            <a:ext cx="3720026" cy="646331"/>
          </a:xfrm>
          <a:prstGeom prst="rect">
            <a:avLst/>
          </a:prstGeom>
          <a:noFill/>
        </p:spPr>
        <p:txBody>
          <a:bodyPr wrap="square" rtlCol="0">
            <a:spAutoFit/>
          </a:bodyPr>
          <a:lstStyle/>
          <a:p>
            <a:r>
              <a:rPr lang="de-DE" dirty="0"/>
              <a:t>Ich möchte eine Weiterbildung fördern lassen? Wer hilft?</a:t>
            </a:r>
          </a:p>
        </p:txBody>
      </p:sp>
    </p:spTree>
    <p:extLst>
      <p:ext uri="{BB962C8B-B14F-4D97-AF65-F5344CB8AC3E}">
        <p14:creationId xmlns:p14="http://schemas.microsoft.com/office/powerpoint/2010/main" val="24154055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290238" y="4932503"/>
            <a:ext cx="3611884" cy="646331"/>
          </a:xfrm>
          <a:prstGeom prst="rect">
            <a:avLst/>
          </a:prstGeom>
          <a:noFill/>
        </p:spPr>
        <p:txBody>
          <a:bodyPr wrap="square" rtlCol="0">
            <a:spAutoFit/>
          </a:bodyPr>
          <a:lstStyle/>
          <a:p>
            <a:r>
              <a:rPr lang="de-DE" dirty="0"/>
              <a:t>Wir würden unsere Belegschaft gern interkulturell schulen.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058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5"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6731" y="115325"/>
            <a:ext cx="914400" cy="914400"/>
          </a:xfrm>
          <a:prstGeom prst="rect">
            <a:avLst/>
          </a:prstGeom>
        </p:spPr>
      </p:pic>
      <p:sp>
        <p:nvSpPr>
          <p:cNvPr id="43" name="Ellipse 42">
            <a:hlinkClick r:id="rId8" action="ppaction://hlinksldjump"/>
            <a:hlinkHover r:id="rId9" action="ppaction://hlinksldjump"/>
            <a:extLst>
              <a:ext uri="{FF2B5EF4-FFF2-40B4-BE49-F238E27FC236}">
                <a16:creationId xmlns:a16="http://schemas.microsoft.com/office/drawing/2014/main" id="{FF36C565-42E1-4686-8477-377B51649780}"/>
              </a:ext>
            </a:extLst>
          </p:cNvPr>
          <p:cNvSpPr/>
          <p:nvPr/>
        </p:nvSpPr>
        <p:spPr>
          <a:xfrm>
            <a:off x="933035"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4" action="ppaction://hlinksldjump"/>
            <a:hlinkHover r:id="rId10"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11"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
        <p:nvSpPr>
          <p:cNvPr id="23" name="Textfeld 22">
            <a:extLst>
              <a:ext uri="{FF2B5EF4-FFF2-40B4-BE49-F238E27FC236}">
                <a16:creationId xmlns:a16="http://schemas.microsoft.com/office/drawing/2014/main" id="{38853AC0-B06C-4CAF-8F98-1BE7623FF5F6}"/>
              </a:ext>
            </a:extLst>
          </p:cNvPr>
          <p:cNvSpPr txBox="1"/>
          <p:nvPr/>
        </p:nvSpPr>
        <p:spPr>
          <a:xfrm>
            <a:off x="4963853" y="364976"/>
            <a:ext cx="2675197" cy="584775"/>
          </a:xfrm>
          <a:prstGeom prst="rect">
            <a:avLst/>
          </a:prstGeom>
          <a:noFill/>
        </p:spPr>
        <p:txBody>
          <a:bodyPr wrap="square" rtlCol="0">
            <a:spAutoFit/>
          </a:bodyPr>
          <a:lstStyle/>
          <a:p>
            <a:pPr algn="ctr"/>
            <a:r>
              <a:rPr lang="de-DE" sz="3200" b="1" dirty="0">
                <a:solidFill>
                  <a:schemeClr val="bg1"/>
                </a:solidFill>
              </a:rPr>
              <a:t>Beschäftigung</a:t>
            </a:r>
          </a:p>
        </p:txBody>
      </p:sp>
      <p:sp>
        <p:nvSpPr>
          <p:cNvPr id="24" name="Textfeld 23">
            <a:hlinkClick r:id="rId8" action="ppaction://hlinksldjump"/>
            <a:extLst>
              <a:ext uri="{FF2B5EF4-FFF2-40B4-BE49-F238E27FC236}">
                <a16:creationId xmlns:a16="http://schemas.microsoft.com/office/drawing/2014/main" id="{458722F2-6393-42DD-BAF0-5EB33EA6FEEE}"/>
              </a:ext>
            </a:extLst>
          </p:cNvPr>
          <p:cNvSpPr txBox="1"/>
          <p:nvPr/>
        </p:nvSpPr>
        <p:spPr>
          <a:xfrm>
            <a:off x="810775" y="4932503"/>
            <a:ext cx="3304646" cy="646331"/>
          </a:xfrm>
          <a:prstGeom prst="rect">
            <a:avLst/>
          </a:prstGeom>
          <a:noFill/>
        </p:spPr>
        <p:txBody>
          <a:bodyPr wrap="square" rtlCol="0">
            <a:spAutoFit/>
          </a:bodyPr>
          <a:lstStyle/>
          <a:p>
            <a:r>
              <a:rPr lang="de-DE" dirty="0"/>
              <a:t>Es gibt Defizite in der Arbeitsleistung. Wer hilft?</a:t>
            </a:r>
          </a:p>
        </p:txBody>
      </p:sp>
      <p:sp>
        <p:nvSpPr>
          <p:cNvPr id="30" name="Textfeld 29">
            <a:hlinkClick r:id="rId11" action="ppaction://hlinksldjump"/>
            <a:extLst>
              <a:ext uri="{FF2B5EF4-FFF2-40B4-BE49-F238E27FC236}">
                <a16:creationId xmlns:a16="http://schemas.microsoft.com/office/drawing/2014/main" id="{2FA6C614-BDD2-435B-A81E-DA0946E07E8E}"/>
              </a:ext>
            </a:extLst>
          </p:cNvPr>
          <p:cNvSpPr txBox="1"/>
          <p:nvPr/>
        </p:nvSpPr>
        <p:spPr>
          <a:xfrm>
            <a:off x="8449451" y="4932503"/>
            <a:ext cx="3720026" cy="646331"/>
          </a:xfrm>
          <a:prstGeom prst="rect">
            <a:avLst/>
          </a:prstGeom>
          <a:noFill/>
        </p:spPr>
        <p:txBody>
          <a:bodyPr wrap="square" rtlCol="0">
            <a:spAutoFit/>
          </a:bodyPr>
          <a:lstStyle/>
          <a:p>
            <a:r>
              <a:rPr lang="de-DE" dirty="0"/>
              <a:t>Ich möchte eine Weiterbildung fördern lassen? Wer hilft?</a:t>
            </a:r>
          </a:p>
        </p:txBody>
      </p:sp>
    </p:spTree>
    <p:extLst>
      <p:ext uri="{BB962C8B-B14F-4D97-AF65-F5344CB8AC3E}">
        <p14:creationId xmlns:p14="http://schemas.microsoft.com/office/powerpoint/2010/main" val="206319356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Textfeld 13">
            <a:hlinkClick r:id="rId4" action="ppaction://hlinksldjump"/>
            <a:extLst>
              <a:ext uri="{FF2B5EF4-FFF2-40B4-BE49-F238E27FC236}">
                <a16:creationId xmlns:a16="http://schemas.microsoft.com/office/drawing/2014/main" id="{1B05B75D-2FBC-44F4-885F-56AC1F54984E}"/>
              </a:ext>
            </a:extLst>
          </p:cNvPr>
          <p:cNvSpPr txBox="1"/>
          <p:nvPr/>
        </p:nvSpPr>
        <p:spPr>
          <a:xfrm>
            <a:off x="4290238" y="4932503"/>
            <a:ext cx="3611884" cy="646331"/>
          </a:xfrm>
          <a:prstGeom prst="rect">
            <a:avLst/>
          </a:prstGeom>
          <a:noFill/>
        </p:spPr>
        <p:txBody>
          <a:bodyPr wrap="square" rtlCol="0">
            <a:spAutoFit/>
          </a:bodyPr>
          <a:lstStyle/>
          <a:p>
            <a:r>
              <a:rPr lang="de-DE" dirty="0"/>
              <a:t>Wir würden unsere Belegschaft gern interkulturell schulen.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058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5"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6731" y="115325"/>
            <a:ext cx="914400" cy="914400"/>
          </a:xfrm>
          <a:prstGeom prst="rect">
            <a:avLst/>
          </a:prstGeom>
        </p:spPr>
      </p:pic>
      <p:sp>
        <p:nvSpPr>
          <p:cNvPr id="43" name="Ellipse 42">
            <a:hlinkClick r:id="rId8" action="ppaction://hlinksldjump"/>
            <a:hlinkHover r:id="rId9" action="ppaction://hlinksldjump"/>
            <a:extLst>
              <a:ext uri="{FF2B5EF4-FFF2-40B4-BE49-F238E27FC236}">
                <a16:creationId xmlns:a16="http://schemas.microsoft.com/office/drawing/2014/main" id="{FF36C565-42E1-4686-8477-377B51649780}"/>
              </a:ext>
            </a:extLst>
          </p:cNvPr>
          <p:cNvSpPr/>
          <p:nvPr/>
        </p:nvSpPr>
        <p:spPr>
          <a:xfrm>
            <a:off x="937452"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4" action="ppaction://hlinksldjump"/>
            <a:hlinkHover r:id="rId10" action="ppaction://hlinksldjump"/>
            <a:extLst>
              <a:ext uri="{FF2B5EF4-FFF2-40B4-BE49-F238E27FC236}">
                <a16:creationId xmlns:a16="http://schemas.microsoft.com/office/drawing/2014/main" id="{B7962DC2-4989-4D24-A17B-01155ACF54D8}"/>
              </a:ext>
            </a:extLst>
          </p:cNvPr>
          <p:cNvSpPr/>
          <p:nvPr/>
        </p:nvSpPr>
        <p:spPr>
          <a:xfrm>
            <a:off x="4997117" y="2200675"/>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11"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5346" y="2193342"/>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
        <p:nvSpPr>
          <p:cNvPr id="23" name="Textfeld 22">
            <a:extLst>
              <a:ext uri="{FF2B5EF4-FFF2-40B4-BE49-F238E27FC236}">
                <a16:creationId xmlns:a16="http://schemas.microsoft.com/office/drawing/2014/main" id="{38853AC0-B06C-4CAF-8F98-1BE7623FF5F6}"/>
              </a:ext>
            </a:extLst>
          </p:cNvPr>
          <p:cNvSpPr txBox="1"/>
          <p:nvPr/>
        </p:nvSpPr>
        <p:spPr>
          <a:xfrm>
            <a:off x="4963853" y="364976"/>
            <a:ext cx="2675197" cy="584775"/>
          </a:xfrm>
          <a:prstGeom prst="rect">
            <a:avLst/>
          </a:prstGeom>
          <a:noFill/>
        </p:spPr>
        <p:txBody>
          <a:bodyPr wrap="square" rtlCol="0">
            <a:spAutoFit/>
          </a:bodyPr>
          <a:lstStyle/>
          <a:p>
            <a:pPr algn="ctr"/>
            <a:r>
              <a:rPr lang="de-DE" sz="3200" b="1" dirty="0">
                <a:solidFill>
                  <a:schemeClr val="bg1"/>
                </a:solidFill>
              </a:rPr>
              <a:t>Beschäftigung</a:t>
            </a:r>
          </a:p>
        </p:txBody>
      </p:sp>
      <p:sp>
        <p:nvSpPr>
          <p:cNvPr id="24" name="Textfeld 23">
            <a:hlinkClick r:id="rId8" action="ppaction://hlinksldjump"/>
            <a:extLst>
              <a:ext uri="{FF2B5EF4-FFF2-40B4-BE49-F238E27FC236}">
                <a16:creationId xmlns:a16="http://schemas.microsoft.com/office/drawing/2014/main" id="{DFA27293-C1FE-43A0-8E67-D6D213A5AF25}"/>
              </a:ext>
            </a:extLst>
          </p:cNvPr>
          <p:cNvSpPr txBox="1"/>
          <p:nvPr/>
        </p:nvSpPr>
        <p:spPr>
          <a:xfrm>
            <a:off x="810775" y="4932503"/>
            <a:ext cx="3304646" cy="646331"/>
          </a:xfrm>
          <a:prstGeom prst="rect">
            <a:avLst/>
          </a:prstGeom>
          <a:noFill/>
        </p:spPr>
        <p:txBody>
          <a:bodyPr wrap="square" rtlCol="0">
            <a:spAutoFit/>
          </a:bodyPr>
          <a:lstStyle/>
          <a:p>
            <a:r>
              <a:rPr lang="de-DE" dirty="0"/>
              <a:t>Es gibt Defizite in der Arbeitsleistung. Wer hilft?</a:t>
            </a:r>
          </a:p>
        </p:txBody>
      </p:sp>
      <p:sp>
        <p:nvSpPr>
          <p:cNvPr id="30" name="Textfeld 29">
            <a:hlinkClick r:id="rId11" action="ppaction://hlinksldjump"/>
            <a:extLst>
              <a:ext uri="{FF2B5EF4-FFF2-40B4-BE49-F238E27FC236}">
                <a16:creationId xmlns:a16="http://schemas.microsoft.com/office/drawing/2014/main" id="{0E7AA572-A1A4-4AA6-8B47-D7971E90A4D1}"/>
              </a:ext>
            </a:extLst>
          </p:cNvPr>
          <p:cNvSpPr txBox="1"/>
          <p:nvPr/>
        </p:nvSpPr>
        <p:spPr>
          <a:xfrm>
            <a:off x="8449451" y="4932503"/>
            <a:ext cx="3720026" cy="646331"/>
          </a:xfrm>
          <a:prstGeom prst="rect">
            <a:avLst/>
          </a:prstGeom>
          <a:noFill/>
        </p:spPr>
        <p:txBody>
          <a:bodyPr wrap="square" rtlCol="0">
            <a:spAutoFit/>
          </a:bodyPr>
          <a:lstStyle/>
          <a:p>
            <a:r>
              <a:rPr lang="de-DE" dirty="0"/>
              <a:t>Ich möchte eine Weiterbildung fördern lassen? Wer hilft?</a:t>
            </a:r>
          </a:p>
        </p:txBody>
      </p:sp>
    </p:spTree>
    <p:extLst>
      <p:ext uri="{BB962C8B-B14F-4D97-AF65-F5344CB8AC3E}">
        <p14:creationId xmlns:p14="http://schemas.microsoft.com/office/powerpoint/2010/main" val="13495843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hteck 3">
            <a:hlinkHover r:id="rId3" action="ppaction://hlinksldjump"/>
            <a:extLst>
              <a:ext uri="{FF2B5EF4-FFF2-40B4-BE49-F238E27FC236}">
                <a16:creationId xmlns:a16="http://schemas.microsoft.com/office/drawing/2014/main" id="{A2A076DF-8FF1-4541-AC8C-593125AC8CE0}"/>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hlinkClick r:id="rId4" action="ppaction://hlinksldjump"/>
            <a:extLst>
              <a:ext uri="{FF2B5EF4-FFF2-40B4-BE49-F238E27FC236}">
                <a16:creationId xmlns:a16="http://schemas.microsoft.com/office/drawing/2014/main" id="{A743A608-837D-40B8-AD7E-B2EAF546FD3E}"/>
              </a:ext>
            </a:extLst>
          </p:cNvPr>
          <p:cNvSpPr txBox="1"/>
          <p:nvPr/>
        </p:nvSpPr>
        <p:spPr>
          <a:xfrm>
            <a:off x="810775" y="4932503"/>
            <a:ext cx="3304646" cy="646331"/>
          </a:xfrm>
          <a:prstGeom prst="rect">
            <a:avLst/>
          </a:prstGeom>
          <a:noFill/>
        </p:spPr>
        <p:txBody>
          <a:bodyPr wrap="square" rtlCol="0">
            <a:spAutoFit/>
          </a:bodyPr>
          <a:lstStyle/>
          <a:p>
            <a:r>
              <a:rPr lang="de-DE" dirty="0"/>
              <a:t>Es gibt Defizite in der Arbeitsleistung. Wer hilft?</a:t>
            </a:r>
          </a:p>
        </p:txBody>
      </p:sp>
      <p:sp>
        <p:nvSpPr>
          <p:cNvPr id="14" name="Textfeld 13">
            <a:hlinkClick r:id="rId5" action="ppaction://hlinksldjump"/>
            <a:extLst>
              <a:ext uri="{FF2B5EF4-FFF2-40B4-BE49-F238E27FC236}">
                <a16:creationId xmlns:a16="http://schemas.microsoft.com/office/drawing/2014/main" id="{1B05B75D-2FBC-44F4-885F-56AC1F54984E}"/>
              </a:ext>
            </a:extLst>
          </p:cNvPr>
          <p:cNvSpPr txBox="1"/>
          <p:nvPr/>
        </p:nvSpPr>
        <p:spPr>
          <a:xfrm>
            <a:off x="4290238" y="4932503"/>
            <a:ext cx="3611884" cy="646331"/>
          </a:xfrm>
          <a:prstGeom prst="rect">
            <a:avLst/>
          </a:prstGeom>
          <a:noFill/>
        </p:spPr>
        <p:txBody>
          <a:bodyPr wrap="square" rtlCol="0">
            <a:spAutoFit/>
          </a:bodyPr>
          <a:lstStyle/>
          <a:p>
            <a:r>
              <a:rPr lang="de-DE" dirty="0"/>
              <a:t>Wir würden unsere Belegschaft gern interkulturell schulen. Wer hilft?</a:t>
            </a:r>
          </a:p>
        </p:txBody>
      </p:sp>
      <p:sp>
        <p:nvSpPr>
          <p:cNvPr id="15" name="Textfeld 14">
            <a:hlinkClick r:id="rId6" action="ppaction://hlinksldjump"/>
            <a:extLst>
              <a:ext uri="{FF2B5EF4-FFF2-40B4-BE49-F238E27FC236}">
                <a16:creationId xmlns:a16="http://schemas.microsoft.com/office/drawing/2014/main" id="{92C41C84-B924-463F-A850-C854288F156E}"/>
              </a:ext>
            </a:extLst>
          </p:cNvPr>
          <p:cNvSpPr txBox="1"/>
          <p:nvPr/>
        </p:nvSpPr>
        <p:spPr>
          <a:xfrm>
            <a:off x="8449451" y="4932503"/>
            <a:ext cx="3720026" cy="646331"/>
          </a:xfrm>
          <a:prstGeom prst="rect">
            <a:avLst/>
          </a:prstGeom>
          <a:noFill/>
        </p:spPr>
        <p:txBody>
          <a:bodyPr wrap="square" rtlCol="0">
            <a:spAutoFit/>
          </a:bodyPr>
          <a:lstStyle/>
          <a:p>
            <a:r>
              <a:rPr lang="de-DE" dirty="0"/>
              <a:t>Ich möchte eine Weiterbildung fördern lassen? Wer hilft?</a:t>
            </a:r>
          </a:p>
        </p:txBody>
      </p:sp>
      <p:sp>
        <p:nvSpPr>
          <p:cNvPr id="32" name="Rechteck 31">
            <a:extLst>
              <a:ext uri="{FF2B5EF4-FFF2-40B4-BE49-F238E27FC236}">
                <a16:creationId xmlns:a16="http://schemas.microsoft.com/office/drawing/2014/main" id="{1724D592-31DA-4EE2-BFFF-148784220906}"/>
              </a:ext>
            </a:extLst>
          </p:cNvPr>
          <p:cNvSpPr/>
          <p:nvPr/>
        </p:nvSpPr>
        <p:spPr>
          <a:xfrm>
            <a:off x="0" y="0"/>
            <a:ext cx="12192000" cy="1343575"/>
          </a:xfrm>
          <a:prstGeom prst="rect">
            <a:avLst/>
          </a:prstGeom>
          <a:solidFill>
            <a:srgbClr val="F058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 name="Gerader Verbinder 2">
            <a:extLst>
              <a:ext uri="{FF2B5EF4-FFF2-40B4-BE49-F238E27FC236}">
                <a16:creationId xmlns:a16="http://schemas.microsoft.com/office/drawing/2014/main" id="{2725C8B5-FE64-4DC2-923A-4B3A5EE3432E}"/>
              </a:ext>
            </a:extLst>
          </p:cNvPr>
          <p:cNvCxnSpPr>
            <a:cxnSpLocks/>
          </p:cNvCxnSpPr>
          <p:nvPr/>
        </p:nvCxnSpPr>
        <p:spPr>
          <a:xfrm>
            <a:off x="8076939" y="4418518"/>
            <a:ext cx="0" cy="2582357"/>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Kreis: nicht ausgefüllt 20">
            <a:extLst>
              <a:ext uri="{FF2B5EF4-FFF2-40B4-BE49-F238E27FC236}">
                <a16:creationId xmlns:a16="http://schemas.microsoft.com/office/drawing/2014/main" id="{CF1BD0EE-794C-43B3-BAEF-92CBE9F6C3E2}"/>
              </a:ext>
            </a:extLst>
          </p:cNvPr>
          <p:cNvSpPr/>
          <p:nvPr/>
        </p:nvSpPr>
        <p:spPr>
          <a:xfrm>
            <a:off x="1014963" y="2251476"/>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cxnSp>
        <p:nvCxnSpPr>
          <p:cNvPr id="22" name="Gerader Verbinder 21">
            <a:extLst>
              <a:ext uri="{FF2B5EF4-FFF2-40B4-BE49-F238E27FC236}">
                <a16:creationId xmlns:a16="http://schemas.microsoft.com/office/drawing/2014/main" id="{3D18FF82-B740-4DA7-93CA-50F1CFDAB6D2}"/>
              </a:ext>
            </a:extLst>
          </p:cNvPr>
          <p:cNvCxnSpPr>
            <a:cxnSpLocks/>
          </p:cNvCxnSpPr>
          <p:nvPr/>
        </p:nvCxnSpPr>
        <p:spPr>
          <a:xfrm>
            <a:off x="3984401" y="4422392"/>
            <a:ext cx="0" cy="2578483"/>
          </a:xfrm>
          <a:prstGeom prst="line">
            <a:avLst/>
          </a:prstGeom>
          <a:ln w="76200" cap="flat" cmpd="sng" algn="ctr">
            <a:solidFill>
              <a:srgbClr val="FF475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Textfeld 24">
            <a:extLst>
              <a:ext uri="{FF2B5EF4-FFF2-40B4-BE49-F238E27FC236}">
                <a16:creationId xmlns:a16="http://schemas.microsoft.com/office/drawing/2014/main" id="{FE10085A-C73F-40D5-8666-12875E6637EE}"/>
              </a:ext>
            </a:extLst>
          </p:cNvPr>
          <p:cNvSpPr txBox="1"/>
          <p:nvPr/>
        </p:nvSpPr>
        <p:spPr>
          <a:xfrm>
            <a:off x="1734864" y="2626708"/>
            <a:ext cx="1715678" cy="1200329"/>
          </a:xfrm>
          <a:prstGeom prst="rect">
            <a:avLst/>
          </a:prstGeom>
          <a:noFill/>
        </p:spPr>
        <p:txBody>
          <a:bodyPr wrap="square" rtlCol="0">
            <a:spAutoFit/>
          </a:bodyPr>
          <a:lstStyle/>
          <a:p>
            <a:r>
              <a:rPr lang="de-DE" sz="7200" dirty="0">
                <a:solidFill>
                  <a:schemeClr val="bg1"/>
                </a:solidFill>
              </a:rPr>
              <a:t>1</a:t>
            </a:r>
          </a:p>
        </p:txBody>
      </p:sp>
      <p:sp>
        <p:nvSpPr>
          <p:cNvPr id="26" name="Kreis: nicht ausgefüllt 25">
            <a:extLst>
              <a:ext uri="{FF2B5EF4-FFF2-40B4-BE49-F238E27FC236}">
                <a16:creationId xmlns:a16="http://schemas.microsoft.com/office/drawing/2014/main" id="{9D8F530B-A784-4031-ABD4-C032314627E6}"/>
              </a:ext>
            </a:extLst>
          </p:cNvPr>
          <p:cNvSpPr/>
          <p:nvPr/>
        </p:nvSpPr>
        <p:spPr>
          <a:xfrm>
            <a:off x="5073192" y="2267973"/>
            <a:ext cx="2045616" cy="2045616"/>
          </a:xfrm>
          <a:prstGeom prst="donut">
            <a:avLst>
              <a:gd name="adj" fmla="val 11405"/>
            </a:avLst>
          </a:prstGeom>
          <a:noFill/>
          <a:ln w="76200" cap="flat" cmpd="sng" algn="ctr">
            <a:solidFill>
              <a:srgbClr val="FF475D"/>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7" name="Kreis: nicht ausgefüllt 26">
            <a:extLst>
              <a:ext uri="{FF2B5EF4-FFF2-40B4-BE49-F238E27FC236}">
                <a16:creationId xmlns:a16="http://schemas.microsoft.com/office/drawing/2014/main" id="{724F7263-FF90-4B36-99A7-5A8C698721CD}"/>
              </a:ext>
            </a:extLst>
          </p:cNvPr>
          <p:cNvSpPr/>
          <p:nvPr/>
        </p:nvSpPr>
        <p:spPr>
          <a:xfrm>
            <a:off x="9131421" y="2267973"/>
            <a:ext cx="2045616" cy="2045616"/>
          </a:xfrm>
          <a:prstGeom prst="donut">
            <a:avLst>
              <a:gd name="adj" fmla="val 11405"/>
            </a:avLst>
          </a:prstGeom>
          <a:noFill/>
          <a:ln w="76200" cap="flat" cmpd="sng" algn="ctr">
            <a:solidFill>
              <a:schemeClr val="bg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de-DE">
              <a:solidFill>
                <a:schemeClr val="tx1"/>
              </a:solidFill>
            </a:endParaRPr>
          </a:p>
        </p:txBody>
      </p:sp>
      <p:sp>
        <p:nvSpPr>
          <p:cNvPr id="28" name="Textfeld 27">
            <a:extLst>
              <a:ext uri="{FF2B5EF4-FFF2-40B4-BE49-F238E27FC236}">
                <a16:creationId xmlns:a16="http://schemas.microsoft.com/office/drawing/2014/main" id="{F87695DD-620C-4EB7-9E0D-0BD43CE46E48}"/>
              </a:ext>
            </a:extLst>
          </p:cNvPr>
          <p:cNvSpPr txBox="1"/>
          <p:nvPr/>
        </p:nvSpPr>
        <p:spPr>
          <a:xfrm>
            <a:off x="5793093" y="2626708"/>
            <a:ext cx="1715678" cy="1200329"/>
          </a:xfrm>
          <a:prstGeom prst="rect">
            <a:avLst/>
          </a:prstGeom>
          <a:noFill/>
        </p:spPr>
        <p:txBody>
          <a:bodyPr wrap="square" rtlCol="0">
            <a:spAutoFit/>
          </a:bodyPr>
          <a:lstStyle/>
          <a:p>
            <a:r>
              <a:rPr lang="de-DE" sz="7200" dirty="0">
                <a:solidFill>
                  <a:schemeClr val="bg1"/>
                </a:solidFill>
              </a:rPr>
              <a:t>2</a:t>
            </a:r>
          </a:p>
        </p:txBody>
      </p:sp>
      <p:sp>
        <p:nvSpPr>
          <p:cNvPr id="29" name="Textfeld 28">
            <a:extLst>
              <a:ext uri="{FF2B5EF4-FFF2-40B4-BE49-F238E27FC236}">
                <a16:creationId xmlns:a16="http://schemas.microsoft.com/office/drawing/2014/main" id="{0519CC96-57EE-4807-A458-E614F67E45C1}"/>
              </a:ext>
            </a:extLst>
          </p:cNvPr>
          <p:cNvSpPr txBox="1"/>
          <p:nvPr/>
        </p:nvSpPr>
        <p:spPr>
          <a:xfrm>
            <a:off x="9847228" y="2626709"/>
            <a:ext cx="1715678" cy="1200329"/>
          </a:xfrm>
          <a:prstGeom prst="rect">
            <a:avLst/>
          </a:prstGeom>
          <a:noFill/>
        </p:spPr>
        <p:txBody>
          <a:bodyPr wrap="square" rtlCol="0">
            <a:spAutoFit/>
          </a:bodyPr>
          <a:lstStyle/>
          <a:p>
            <a:r>
              <a:rPr lang="de-DE" sz="7200" dirty="0">
                <a:solidFill>
                  <a:schemeClr val="bg1"/>
                </a:solidFill>
              </a:rPr>
              <a:t>3</a:t>
            </a:r>
          </a:p>
        </p:txBody>
      </p:sp>
      <p:pic>
        <p:nvPicPr>
          <p:cNvPr id="6" name="Grafik 5" descr="Zuhause">
            <a:hlinkClick r:id="rId7" action="ppaction://hlinksldjump"/>
            <a:extLst>
              <a:ext uri="{FF2B5EF4-FFF2-40B4-BE49-F238E27FC236}">
                <a16:creationId xmlns:a16="http://schemas.microsoft.com/office/drawing/2014/main" id="{D38FDA94-9AC4-48E8-B176-2A59E4F3AC2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56731" y="115325"/>
            <a:ext cx="914400" cy="914400"/>
          </a:xfrm>
          <a:prstGeom prst="rect">
            <a:avLst/>
          </a:prstGeom>
        </p:spPr>
      </p:pic>
      <p:sp>
        <p:nvSpPr>
          <p:cNvPr id="43" name="Ellipse 42">
            <a:hlinkClick r:id="rId4" action="ppaction://hlinksldjump"/>
            <a:hlinkHover r:id="rId10" action="ppaction://hlinksldjump"/>
            <a:extLst>
              <a:ext uri="{FF2B5EF4-FFF2-40B4-BE49-F238E27FC236}">
                <a16:creationId xmlns:a16="http://schemas.microsoft.com/office/drawing/2014/main" id="{FF36C565-42E1-4686-8477-377B51649780}"/>
              </a:ext>
            </a:extLst>
          </p:cNvPr>
          <p:cNvSpPr/>
          <p:nvPr/>
        </p:nvSpPr>
        <p:spPr>
          <a:xfrm>
            <a:off x="937452"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 name="Ellipse 43">
            <a:hlinkClick r:id="rId5" action="ppaction://hlinksldjump"/>
            <a:hlinkHover r:id="rId11" action="ppaction://hlinksldjump"/>
            <a:extLst>
              <a:ext uri="{FF2B5EF4-FFF2-40B4-BE49-F238E27FC236}">
                <a16:creationId xmlns:a16="http://schemas.microsoft.com/office/drawing/2014/main" id="{B7962DC2-4989-4D24-A17B-01155ACF54D8}"/>
              </a:ext>
            </a:extLst>
          </p:cNvPr>
          <p:cNvSpPr/>
          <p:nvPr/>
        </p:nvSpPr>
        <p:spPr>
          <a:xfrm>
            <a:off x="4997116" y="21973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a:hlinkClick r:id="rId6" action="ppaction://hlinksldjump"/>
            <a:hlinkHover r:id="rId12" action="ppaction://hlinksldjump"/>
            <a:extLst>
              <a:ext uri="{FF2B5EF4-FFF2-40B4-BE49-F238E27FC236}">
                <a16:creationId xmlns:a16="http://schemas.microsoft.com/office/drawing/2014/main" id="{E35E2558-98C9-4BB4-B450-0929E97DFABE}"/>
              </a:ext>
            </a:extLst>
          </p:cNvPr>
          <p:cNvSpPr/>
          <p:nvPr/>
        </p:nvSpPr>
        <p:spPr>
          <a:xfrm>
            <a:off x="9052298" y="2183097"/>
            <a:ext cx="2197765" cy="2182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1" name="Grafik 30" descr="Handschlag">
            <a:extLst>
              <a:ext uri="{FF2B5EF4-FFF2-40B4-BE49-F238E27FC236}">
                <a16:creationId xmlns:a16="http://schemas.microsoft.com/office/drawing/2014/main" id="{33288910-4F9C-4251-B45C-3E2F444E33B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498819" y="-46438"/>
            <a:ext cx="1436450" cy="1436450"/>
          </a:xfrm>
          <a:prstGeom prst="rect">
            <a:avLst/>
          </a:prstGeom>
        </p:spPr>
      </p:pic>
      <p:sp>
        <p:nvSpPr>
          <p:cNvPr id="23" name="Textfeld 22">
            <a:extLst>
              <a:ext uri="{FF2B5EF4-FFF2-40B4-BE49-F238E27FC236}">
                <a16:creationId xmlns:a16="http://schemas.microsoft.com/office/drawing/2014/main" id="{38853AC0-B06C-4CAF-8F98-1BE7623FF5F6}"/>
              </a:ext>
            </a:extLst>
          </p:cNvPr>
          <p:cNvSpPr txBox="1"/>
          <p:nvPr/>
        </p:nvSpPr>
        <p:spPr>
          <a:xfrm>
            <a:off x="4963853" y="364976"/>
            <a:ext cx="2675197" cy="584775"/>
          </a:xfrm>
          <a:prstGeom prst="rect">
            <a:avLst/>
          </a:prstGeom>
          <a:noFill/>
        </p:spPr>
        <p:txBody>
          <a:bodyPr wrap="square" rtlCol="0">
            <a:spAutoFit/>
          </a:bodyPr>
          <a:lstStyle/>
          <a:p>
            <a:pPr algn="ctr"/>
            <a:r>
              <a:rPr lang="de-DE" sz="3200" b="1" dirty="0">
                <a:solidFill>
                  <a:schemeClr val="bg1"/>
                </a:solidFill>
              </a:rPr>
              <a:t>Beschäftigung</a:t>
            </a:r>
          </a:p>
        </p:txBody>
      </p:sp>
    </p:spTree>
    <p:extLst>
      <p:ext uri="{BB962C8B-B14F-4D97-AF65-F5344CB8AC3E}">
        <p14:creationId xmlns:p14="http://schemas.microsoft.com/office/powerpoint/2010/main" val="128506741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488272" y="1704513"/>
            <a:ext cx="11105965" cy="5016758"/>
          </a:xfrm>
          <a:prstGeom prst="rect">
            <a:avLst/>
          </a:prstGeom>
          <a:noFill/>
        </p:spPr>
        <p:txBody>
          <a:bodyPr wrap="square" rtlCol="0">
            <a:spAutoFit/>
          </a:bodyPr>
          <a:lstStyle/>
          <a:p>
            <a:pPr lvl="1"/>
            <a:r>
              <a:rPr lang="de-DE" sz="2000" dirty="0">
                <a:solidFill>
                  <a:schemeClr val="bg1"/>
                </a:solidFill>
              </a:rPr>
              <a:t>Gemeinsamer Arbeitgeberservice der Agentur für Arbeit Sachsen-Anhalt Ost und des Jobcenter Dessau-Roßlau (Entgeltzuschüsse, Qualifizierung), Tel.: 0800-4555520  (gebührenfrei)</a:t>
            </a:r>
          </a:p>
          <a:p>
            <a:pPr lvl="1"/>
            <a:endParaRPr lang="de-DE" sz="2000" dirty="0">
              <a:solidFill>
                <a:schemeClr val="bg1"/>
              </a:solidFill>
              <a:hlinkClick r:id="rId2">
                <a:extLst>
                  <a:ext uri="{A12FA001-AC4F-418D-AE19-62706E023703}">
                    <ahyp:hlinkClr xmlns:ahyp="http://schemas.microsoft.com/office/drawing/2018/hyperlinkcolor" val="tx"/>
                  </a:ext>
                </a:extLst>
              </a:hlinkClick>
            </a:endParaRPr>
          </a:p>
          <a:p>
            <a:pPr lvl="1"/>
            <a:r>
              <a:rPr lang="de-DE" sz="2000" dirty="0">
                <a:solidFill>
                  <a:schemeClr val="bg1">
                    <a:lumMod val="95000"/>
                  </a:schemeClr>
                </a:solidFill>
                <a:hlinkClick r:id="rId2">
                  <a:extLst>
                    <a:ext uri="{A12FA001-AC4F-418D-AE19-62706E023703}">
                      <ahyp:hlinkClr xmlns:ahyp="http://schemas.microsoft.com/office/drawing/2018/hyperlinkcolor" val="tx"/>
                    </a:ext>
                  </a:extLst>
                </a:hlinkClick>
              </a:rPr>
              <a:t>Weiterbildungsagentur Sachsen-Anhalt</a:t>
            </a:r>
            <a:r>
              <a:rPr lang="de-DE" sz="2000" dirty="0">
                <a:solidFill>
                  <a:schemeClr val="bg1">
                    <a:lumMod val="95000"/>
                  </a:schemeClr>
                </a:solidFill>
              </a:rPr>
              <a:t>, </a:t>
            </a:r>
            <a:r>
              <a:rPr lang="de-DE" sz="2000" dirty="0">
                <a:solidFill>
                  <a:schemeClr val="bg1"/>
                </a:solidFill>
              </a:rPr>
              <a:t>E-Mail: ost@weiterbildungsagentur-sachsen-anhalt.de, Tel.: 0340/502- 2000</a:t>
            </a:r>
          </a:p>
          <a:p>
            <a:pPr lvl="1"/>
            <a:endParaRPr lang="de-DE" sz="2000" dirty="0">
              <a:solidFill>
                <a:schemeClr val="bg1"/>
              </a:solidFill>
              <a:hlinkClick r:id="rId3">
                <a:extLst>
                  <a:ext uri="{A12FA001-AC4F-418D-AE19-62706E023703}">
                    <ahyp:hlinkClr xmlns:ahyp="http://schemas.microsoft.com/office/drawing/2018/hyperlinkcolor" val="tx"/>
                  </a:ext>
                </a:extLst>
              </a:hlinkClick>
            </a:endParaRPr>
          </a:p>
          <a:p>
            <a:pPr lvl="1"/>
            <a:r>
              <a:rPr lang="de-DE" sz="2000" dirty="0">
                <a:solidFill>
                  <a:schemeClr val="bg1"/>
                </a:solidFill>
                <a:hlinkClick r:id="rId3">
                  <a:extLst>
                    <a:ext uri="{A12FA001-AC4F-418D-AE19-62706E023703}">
                      <ahyp:hlinkClr xmlns:ahyp="http://schemas.microsoft.com/office/drawing/2018/hyperlinkcolor" val="tx"/>
                    </a:ext>
                  </a:extLst>
                </a:hlinkClick>
              </a:rPr>
              <a:t>Fachkraft im Fokus (</a:t>
            </a:r>
            <a:r>
              <a:rPr lang="de-DE" sz="2000" dirty="0" err="1">
                <a:solidFill>
                  <a:schemeClr val="bg1"/>
                </a:solidFill>
                <a:hlinkClick r:id="rId3">
                  <a:extLst>
                    <a:ext uri="{A12FA001-AC4F-418D-AE19-62706E023703}">
                      <ahyp:hlinkClr xmlns:ahyp="http://schemas.microsoft.com/office/drawing/2018/hyperlinkcolor" val="tx"/>
                    </a:ext>
                  </a:extLst>
                </a:hlinkClick>
              </a:rPr>
              <a:t>FiF</a:t>
            </a:r>
            <a:r>
              <a:rPr lang="de-DE" sz="2000" dirty="0">
                <a:solidFill>
                  <a:schemeClr val="bg1"/>
                </a:solidFill>
                <a:hlinkClick r:id="rId3">
                  <a:extLst>
                    <a:ext uri="{A12FA001-AC4F-418D-AE19-62706E023703}">
                      <ahyp:hlinkClr xmlns:ahyp="http://schemas.microsoft.com/office/drawing/2018/hyperlinkcolor" val="tx"/>
                    </a:ext>
                  </a:extLst>
                </a:hlinkClick>
              </a:rPr>
              <a:t>)</a:t>
            </a:r>
            <a:r>
              <a:rPr lang="de-DE" sz="2000" dirty="0">
                <a:solidFill>
                  <a:schemeClr val="bg1"/>
                </a:solidFill>
              </a:rPr>
              <a:t>, Martin Wohlgemuth, wohlgemuth@fachkraft-im-fokus.de, Tel.: 0340/520916-95</a:t>
            </a:r>
          </a:p>
          <a:p>
            <a:pPr marL="0" lvl="1"/>
            <a:endParaRPr lang="de-DE" sz="2000" dirty="0">
              <a:solidFill>
                <a:schemeClr val="bg1"/>
              </a:solidFill>
            </a:endParaRPr>
          </a:p>
          <a:p>
            <a:pPr marL="0" lvl="1"/>
            <a:r>
              <a:rPr lang="de-DE" sz="2000" dirty="0">
                <a:solidFill>
                  <a:schemeClr val="bg1"/>
                </a:solidFill>
              </a:rPr>
              <a:t>Klicken Sie auf „Sprachkurse“ um eine Liste weiterer Ansprechpartnerinnen und Ansprechpartner anzuzeigen.</a:t>
            </a: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a:p>
            <a:endParaRPr lang="de-DE" sz="2000" dirty="0">
              <a:solidFill>
                <a:schemeClr val="bg1"/>
              </a:solidFill>
            </a:endParaRPr>
          </a:p>
        </p:txBody>
      </p:sp>
      <p:sp>
        <p:nvSpPr>
          <p:cNvPr id="9" name="Rechteck 8">
            <a:extLst>
              <a:ext uri="{FF2B5EF4-FFF2-40B4-BE49-F238E27FC236}">
                <a16:creationId xmlns:a16="http://schemas.microsoft.com/office/drawing/2014/main" id="{2A9F9DC6-9743-4808-96E1-6112753B984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ABFD2BA6-AA88-4868-8548-478AD5094FE1}"/>
              </a:ext>
            </a:extLst>
          </p:cNvPr>
          <p:cNvCxnSpPr>
            <a:cxnSpLocks/>
          </p:cNvCxnSpPr>
          <p:nvPr/>
        </p:nvCxnSpPr>
        <p:spPr>
          <a:xfrm>
            <a:off x="-1793" y="1452916"/>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E19C49FB-AF45-49AB-ACA0-B26F059C95DA}"/>
              </a:ext>
            </a:extLst>
          </p:cNvPr>
          <p:cNvSpPr txBox="1"/>
          <p:nvPr/>
        </p:nvSpPr>
        <p:spPr>
          <a:xfrm>
            <a:off x="541567" y="213263"/>
            <a:ext cx="11097087" cy="1077218"/>
          </a:xfrm>
          <a:prstGeom prst="rect">
            <a:avLst/>
          </a:prstGeom>
          <a:noFill/>
        </p:spPr>
        <p:txBody>
          <a:bodyPr wrap="square" rtlCol="0">
            <a:spAutoFit/>
          </a:bodyPr>
          <a:lstStyle/>
          <a:p>
            <a:pPr algn="ctr"/>
            <a:r>
              <a:rPr lang="de-DE" sz="3200" b="1" dirty="0">
                <a:solidFill>
                  <a:schemeClr val="bg1"/>
                </a:solidFill>
              </a:rPr>
              <a:t>Mitarbeitende erbringen noch nicht die </a:t>
            </a:r>
          </a:p>
          <a:p>
            <a:pPr algn="ctr"/>
            <a:r>
              <a:rPr lang="de-DE" sz="3200" b="1" dirty="0">
                <a:solidFill>
                  <a:schemeClr val="bg1"/>
                </a:solidFill>
              </a:rPr>
              <a:t>volle Leistung. Was kann ich tun, um das auszugleichen?</a:t>
            </a:r>
          </a:p>
        </p:txBody>
      </p:sp>
      <p:pic>
        <p:nvPicPr>
          <p:cNvPr id="13" name="Grafik 12" descr="Wiedergeben">
            <a:hlinkClick r:id="rId4" action="ppaction://hlinksldjump"/>
            <a:extLst>
              <a:ext uri="{FF2B5EF4-FFF2-40B4-BE49-F238E27FC236}">
                <a16:creationId xmlns:a16="http://schemas.microsoft.com/office/drawing/2014/main" id="{E1ABBEB5-6682-4CF6-A70B-95E86478DFE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A52364D6-9E97-4EE7-8C52-67E133DB81BA}"/>
              </a:ext>
            </a:extLst>
          </p:cNvPr>
          <p:cNvSpPr/>
          <p:nvPr/>
        </p:nvSpPr>
        <p:spPr>
          <a:xfrm>
            <a:off x="11006687"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ED348030-454B-4132-A4E3-383977DE8EDA}"/>
              </a:ext>
            </a:extLst>
          </p:cNvPr>
          <p:cNvSpPr txBox="1"/>
          <p:nvPr/>
        </p:nvSpPr>
        <p:spPr>
          <a:xfrm>
            <a:off x="11194704" y="274503"/>
            <a:ext cx="557801" cy="923330"/>
          </a:xfrm>
          <a:prstGeom prst="rect">
            <a:avLst/>
          </a:prstGeom>
          <a:noFill/>
        </p:spPr>
        <p:txBody>
          <a:bodyPr wrap="square" rtlCol="0">
            <a:spAutoFit/>
          </a:bodyPr>
          <a:lstStyle/>
          <a:p>
            <a:r>
              <a:rPr lang="de-DE" sz="5400" dirty="0">
                <a:solidFill>
                  <a:schemeClr val="bg1"/>
                </a:solidFill>
              </a:rPr>
              <a:t>1</a:t>
            </a:r>
          </a:p>
        </p:txBody>
      </p:sp>
      <p:sp>
        <p:nvSpPr>
          <p:cNvPr id="14" name="Rechteck 13">
            <a:hlinkClick r:id="rId7" action="ppaction://hlinksldjump"/>
            <a:extLst>
              <a:ext uri="{FF2B5EF4-FFF2-40B4-BE49-F238E27FC236}">
                <a16:creationId xmlns:a16="http://schemas.microsoft.com/office/drawing/2014/main" id="{5491FDF8-11BD-450B-9ACF-A71514E6BD88}"/>
              </a:ext>
            </a:extLst>
          </p:cNvPr>
          <p:cNvSpPr/>
          <p:nvPr/>
        </p:nvSpPr>
        <p:spPr>
          <a:xfrm>
            <a:off x="488272" y="4903102"/>
            <a:ext cx="1504561"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Sprachkurse</a:t>
            </a:r>
          </a:p>
        </p:txBody>
      </p:sp>
      <p:grpSp>
        <p:nvGrpSpPr>
          <p:cNvPr id="2" name="Gruppieren 1"/>
          <p:cNvGrpSpPr/>
          <p:nvPr/>
        </p:nvGrpSpPr>
        <p:grpSpPr>
          <a:xfrm>
            <a:off x="8843281" y="4730327"/>
            <a:ext cx="3348719" cy="1960310"/>
            <a:chOff x="8843281" y="4730327"/>
            <a:chExt cx="3348719" cy="1960310"/>
          </a:xfrm>
        </p:grpSpPr>
        <p:sp>
          <p:nvSpPr>
            <p:cNvPr id="20" name="Ovale Legende 19"/>
            <p:cNvSpPr/>
            <p:nvPr/>
          </p:nvSpPr>
          <p:spPr>
            <a:xfrm rot="20937448" flipH="1">
              <a:off x="8843281"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1" name="Textfeld 20"/>
            <p:cNvSpPr txBox="1"/>
            <p:nvPr/>
          </p:nvSpPr>
          <p:spPr>
            <a:xfrm rot="20914253">
              <a:off x="9103520" y="5106412"/>
              <a:ext cx="2672704" cy="6463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Fördermöglichkeiten</a:t>
              </a:r>
            </a:p>
            <a:p>
              <a:endParaRPr lang="de-DE" dirty="0"/>
            </a:p>
          </p:txBody>
        </p:sp>
        <p:sp>
          <p:nvSpPr>
            <p:cNvPr id="19" name="Textfeld 18"/>
            <p:cNvSpPr txBox="1"/>
            <p:nvPr/>
          </p:nvSpPr>
          <p:spPr>
            <a:xfrm rot="20897352">
              <a:off x="8995340" y="5534464"/>
              <a:ext cx="3117057" cy="830997"/>
            </a:xfrm>
            <a:prstGeom prst="rect">
              <a:avLst/>
            </a:prstGeom>
            <a:noFill/>
          </p:spPr>
          <p:txBody>
            <a:bodyPr wrap="square" rtlCol="0">
              <a:spAutoFit/>
            </a:bodyPr>
            <a:lstStyle/>
            <a:p>
              <a:pPr algn="ctr"/>
              <a:r>
                <a:rPr lang="de-DE" sz="1600" i="1" dirty="0"/>
                <a:t>Für Unterstützungsmöglichkeiten der Agentur für Arbeit klicken Sie bitte hier…</a:t>
              </a:r>
            </a:p>
          </p:txBody>
        </p:sp>
      </p:grpSp>
    </p:spTree>
    <p:extLst>
      <p:ext uri="{BB962C8B-B14F-4D97-AF65-F5344CB8AC3E}">
        <p14:creationId xmlns:p14="http://schemas.microsoft.com/office/powerpoint/2010/main" val="31495495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feld 11">
            <a:extLst>
              <a:ext uri="{FF2B5EF4-FFF2-40B4-BE49-F238E27FC236}">
                <a16:creationId xmlns:a16="http://schemas.microsoft.com/office/drawing/2014/main" id="{E69D926E-3EC8-4004-BC4E-A4F6CE50A98A}"/>
              </a:ext>
            </a:extLst>
          </p:cNvPr>
          <p:cNvSpPr txBox="1"/>
          <p:nvPr/>
        </p:nvSpPr>
        <p:spPr>
          <a:xfrm>
            <a:off x="394146" y="1488812"/>
            <a:ext cx="11360152" cy="4801314"/>
          </a:xfrm>
          <a:prstGeom prst="rect">
            <a:avLst/>
          </a:prstGeom>
          <a:noFill/>
        </p:spPr>
        <p:txBody>
          <a:bodyPr wrap="square" rtlCol="0">
            <a:spAutoFit/>
          </a:bodyPr>
          <a:lstStyle/>
          <a:p>
            <a:pPr lvl="1"/>
            <a:endParaRPr lang="de-DE" dirty="0">
              <a:solidFill>
                <a:schemeClr val="bg1"/>
              </a:solidFill>
            </a:endParaRPr>
          </a:p>
          <a:p>
            <a:r>
              <a:rPr lang="de-DE" b="1" dirty="0">
                <a:solidFill>
                  <a:schemeClr val="bg1"/>
                </a:solidFill>
              </a:rPr>
              <a:t>Förderung einer Arbeitsaufnahme</a:t>
            </a:r>
          </a:p>
          <a:p>
            <a:pPr marL="285750" indent="-285750">
              <a:buFont typeface="Arial" panose="020B0604020202020204" pitchFamily="34" charset="0"/>
              <a:buChar char="•"/>
            </a:pPr>
            <a:r>
              <a:rPr lang="de-DE" dirty="0">
                <a:solidFill>
                  <a:schemeClr val="bg1"/>
                </a:solidFill>
              </a:rPr>
              <a:t>wenn von einer neuen Arbeitskraft eine geringere Leistung als üblich zu erwarten ist, kann dies durch einen </a:t>
            </a:r>
            <a:r>
              <a:rPr lang="de-DE" b="1" dirty="0">
                <a:solidFill>
                  <a:schemeClr val="bg1"/>
                </a:solidFill>
              </a:rPr>
              <a:t>Eingliederungszuschuss</a:t>
            </a:r>
            <a:r>
              <a:rPr lang="de-DE" dirty="0">
                <a:solidFill>
                  <a:schemeClr val="bg1"/>
                </a:solidFill>
              </a:rPr>
              <a:t>, d.h. einen Zuschuss zum Arbeitsentgelt,  unterstützt werden </a:t>
            </a:r>
          </a:p>
          <a:p>
            <a:pPr marL="285750" indent="-285750">
              <a:buFont typeface="Arial" panose="020B0604020202020204" pitchFamily="34" charset="0"/>
              <a:buChar char="•"/>
            </a:pPr>
            <a:r>
              <a:rPr lang="de-DE" dirty="0">
                <a:solidFill>
                  <a:schemeClr val="bg1"/>
                </a:solidFill>
              </a:rPr>
              <a:t>der Eingliederungszuschuss kann bis zu 50 Prozent des zu berücksichtigenden Arbeitsentgelts betragen</a:t>
            </a:r>
          </a:p>
          <a:p>
            <a:pPr marL="285750" indent="-285750">
              <a:buFont typeface="Arial" panose="020B0604020202020204" pitchFamily="34" charset="0"/>
              <a:buChar char="•"/>
            </a:pPr>
            <a:r>
              <a:rPr lang="de-DE" dirty="0">
                <a:solidFill>
                  <a:schemeClr val="bg1"/>
                </a:solidFill>
              </a:rPr>
              <a:t>ihr Anteil am Gesamtsozialversicherungsbeitrag wird in pauschalierter Form berücksichtigt </a:t>
            </a:r>
          </a:p>
          <a:p>
            <a:pPr marL="285750" indent="-285750">
              <a:buFont typeface="Arial" panose="020B0604020202020204" pitchFamily="34" charset="0"/>
              <a:buChar char="•"/>
            </a:pPr>
            <a:r>
              <a:rPr lang="de-DE" dirty="0">
                <a:solidFill>
                  <a:schemeClr val="bg1"/>
                </a:solidFill>
              </a:rPr>
              <a:t>die Förderdauer kann bis zu zwölf Monate betragen</a:t>
            </a:r>
          </a:p>
          <a:p>
            <a:pPr marL="285750" indent="-285750">
              <a:buFont typeface="Arial" panose="020B0604020202020204" pitchFamily="34" charset="0"/>
              <a:buChar char="•"/>
            </a:pPr>
            <a:endParaRPr lang="de-DE" dirty="0">
              <a:solidFill>
                <a:schemeClr val="bg1"/>
              </a:solidFill>
            </a:endParaRPr>
          </a:p>
          <a:p>
            <a:pPr marL="285750" indent="-285750">
              <a:buFont typeface="Arial" panose="020B0604020202020204" pitchFamily="34" charset="0"/>
              <a:buChar char="•"/>
            </a:pPr>
            <a:r>
              <a:rPr lang="de-DE" dirty="0">
                <a:solidFill>
                  <a:schemeClr val="bg1"/>
                </a:solidFill>
              </a:rPr>
              <a:t>bei Arbeitnehmer*innen, die das 50. Lebensjahr vollendet haben, kann die Dauer der Förderung bis zu 36 Monate mit einer Förderhöhe von bis zu 50 Prozent betragen </a:t>
            </a:r>
          </a:p>
          <a:p>
            <a:pPr marL="285750" indent="-285750">
              <a:buFont typeface="Arial" panose="020B0604020202020204" pitchFamily="34" charset="0"/>
              <a:buChar char="•"/>
            </a:pPr>
            <a:endParaRPr lang="de-DE" dirty="0">
              <a:solidFill>
                <a:schemeClr val="bg1"/>
              </a:solidFill>
            </a:endParaRPr>
          </a:p>
          <a:p>
            <a:pPr marL="285750" indent="-285750">
              <a:buFont typeface="Arial" panose="020B0604020202020204" pitchFamily="34" charset="0"/>
              <a:buChar char="•"/>
            </a:pPr>
            <a:r>
              <a:rPr lang="de-DE" dirty="0">
                <a:solidFill>
                  <a:schemeClr val="bg1"/>
                </a:solidFill>
              </a:rPr>
              <a:t>bei behinderten und schwerbehinderten Menschen kann die Förderhöhe bis zu 70 Prozent des </a:t>
            </a:r>
          </a:p>
          <a:p>
            <a:r>
              <a:rPr lang="de-DE" dirty="0">
                <a:solidFill>
                  <a:schemeClr val="bg1"/>
                </a:solidFill>
              </a:rPr>
              <a:t>     Arbeitsentgelts und die Förderdauer bis zu 24 Monate betragen </a:t>
            </a:r>
          </a:p>
          <a:p>
            <a:pPr marL="285750" indent="-285750">
              <a:buFont typeface="Arial" panose="020B0604020202020204" pitchFamily="34" charset="0"/>
              <a:buChar char="•"/>
            </a:pPr>
            <a:endParaRPr lang="de-DE" dirty="0">
              <a:solidFill>
                <a:schemeClr val="bg1"/>
              </a:solidFill>
            </a:endParaRPr>
          </a:p>
          <a:p>
            <a:pPr marL="285750" indent="-285750">
              <a:buFont typeface="Arial" panose="020B0604020202020204" pitchFamily="34" charset="0"/>
              <a:buChar char="•"/>
            </a:pPr>
            <a:r>
              <a:rPr lang="de-DE" dirty="0">
                <a:solidFill>
                  <a:schemeClr val="bg1"/>
                </a:solidFill>
              </a:rPr>
              <a:t>bei besonders betroffenen schwerbehinderten Menschen kann die Förderdauer bis zu 60 Monate und ab dem vollendeten 55. Lebensjahr bis zu 96 Monate betragen. Der Eingliederungszuschuss mindert sich nach Ablauf von 24 Monaten um 10 Prozentpunkte jährlich. </a:t>
            </a:r>
          </a:p>
        </p:txBody>
      </p:sp>
      <p:sp>
        <p:nvSpPr>
          <p:cNvPr id="18" name="Rechteck 17">
            <a:extLst>
              <a:ext uri="{FF2B5EF4-FFF2-40B4-BE49-F238E27FC236}">
                <a16:creationId xmlns:a16="http://schemas.microsoft.com/office/drawing/2014/main" id="{6C165786-FC24-4993-8251-D786000A25C7}"/>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9" name="Gerader Verbinder 18">
            <a:extLst>
              <a:ext uri="{FF2B5EF4-FFF2-40B4-BE49-F238E27FC236}">
                <a16:creationId xmlns:a16="http://schemas.microsoft.com/office/drawing/2014/main" id="{71240C0F-36F6-4904-89B4-711411AFC30C}"/>
              </a:ext>
            </a:extLst>
          </p:cNvPr>
          <p:cNvCxnSpPr>
            <a:cxnSpLocks/>
          </p:cNvCxnSpPr>
          <p:nvPr/>
        </p:nvCxnSpPr>
        <p:spPr>
          <a:xfrm>
            <a:off x="-1793"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Textfeld 21">
            <a:extLst>
              <a:ext uri="{FF2B5EF4-FFF2-40B4-BE49-F238E27FC236}">
                <a16:creationId xmlns:a16="http://schemas.microsoft.com/office/drawing/2014/main" id="{585DC22D-627F-454A-A703-2C5A986B9440}"/>
              </a:ext>
            </a:extLst>
          </p:cNvPr>
          <p:cNvSpPr txBox="1"/>
          <p:nvPr/>
        </p:nvSpPr>
        <p:spPr>
          <a:xfrm>
            <a:off x="546559" y="275549"/>
            <a:ext cx="11097087" cy="584775"/>
          </a:xfrm>
          <a:prstGeom prst="rect">
            <a:avLst/>
          </a:prstGeom>
          <a:noFill/>
        </p:spPr>
        <p:txBody>
          <a:bodyPr wrap="square" rtlCol="0">
            <a:spAutoFit/>
          </a:bodyPr>
          <a:lstStyle/>
          <a:p>
            <a:pPr algn="ctr"/>
            <a:r>
              <a:rPr lang="de-DE" sz="3200" b="1" dirty="0">
                <a:solidFill>
                  <a:schemeClr val="bg1"/>
                </a:solidFill>
              </a:rPr>
              <a:t>Fördermöglichkeiten</a:t>
            </a:r>
          </a:p>
        </p:txBody>
      </p:sp>
      <p:pic>
        <p:nvPicPr>
          <p:cNvPr id="20" name="Grafik 19" descr="Wiedergeben">
            <a:hlinkClick r:id="rId2" action="ppaction://hlinksldjump"/>
            <a:extLst>
              <a:ext uri="{FF2B5EF4-FFF2-40B4-BE49-F238E27FC236}">
                <a16:creationId xmlns:a16="http://schemas.microsoft.com/office/drawing/2014/main" id="{705CACD0-66CF-4DA2-9873-41EE1FA3F8B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C1FA6690-A066-4AB4-9FEC-0921221ECDB1}"/>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95B2996E-423E-42C1-9E66-419160521187}"/>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A</a:t>
            </a:r>
          </a:p>
        </p:txBody>
      </p:sp>
      <p:sp>
        <p:nvSpPr>
          <p:cNvPr id="10" name="Pfeil nach rechts 9">
            <a:hlinkClick r:id="rId2" action="ppaction://hlinksldjump"/>
          </p:cNvPr>
          <p:cNvSpPr/>
          <p:nvPr/>
        </p:nvSpPr>
        <p:spPr>
          <a:xfrm>
            <a:off x="10958946" y="6231813"/>
            <a:ext cx="1147794"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ZURÜCK</a:t>
            </a:r>
          </a:p>
        </p:txBody>
      </p:sp>
    </p:spTree>
    <p:extLst>
      <p:ext uri="{BB962C8B-B14F-4D97-AF65-F5344CB8AC3E}">
        <p14:creationId xmlns:p14="http://schemas.microsoft.com/office/powerpoint/2010/main" val="24037228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a:extLst>
              <a:ext uri="{FF2B5EF4-FFF2-40B4-BE49-F238E27FC236}">
                <a16:creationId xmlns:a16="http://schemas.microsoft.com/office/drawing/2014/main" id="{1DCA6F4A-6D86-4FCC-B5D6-C73D040D4F98}"/>
              </a:ext>
            </a:extLst>
          </p:cNvPr>
          <p:cNvSpPr/>
          <p:nvPr/>
        </p:nvSpPr>
        <p:spPr>
          <a:xfrm>
            <a:off x="-1793"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16B01A1D-29D5-4389-9E8F-4C0A623C9AD0}"/>
              </a:ext>
            </a:extLst>
          </p:cNvPr>
          <p:cNvCxnSpPr>
            <a:cxnSpLocks/>
          </p:cNvCxnSpPr>
          <p:nvPr/>
        </p:nvCxnSpPr>
        <p:spPr>
          <a:xfrm>
            <a:off x="-1793" y="1452916"/>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DB65AA6D-03F5-4568-BFEB-BCF62C5361D6}"/>
              </a:ext>
            </a:extLst>
          </p:cNvPr>
          <p:cNvSpPr txBox="1"/>
          <p:nvPr/>
        </p:nvSpPr>
        <p:spPr>
          <a:xfrm>
            <a:off x="551994" y="242756"/>
            <a:ext cx="11097087" cy="1077218"/>
          </a:xfrm>
          <a:prstGeom prst="rect">
            <a:avLst/>
          </a:prstGeom>
          <a:noFill/>
        </p:spPr>
        <p:txBody>
          <a:bodyPr wrap="square" rtlCol="0">
            <a:spAutoFit/>
          </a:bodyPr>
          <a:lstStyle/>
          <a:p>
            <a:pPr algn="ctr"/>
            <a:r>
              <a:rPr lang="de-DE" sz="3200" b="1" dirty="0">
                <a:solidFill>
                  <a:schemeClr val="bg1"/>
                </a:solidFill>
              </a:rPr>
              <a:t>Interkulturelle Schulungsangebote für die Belegschaft. </a:t>
            </a:r>
          </a:p>
          <a:p>
            <a:pPr algn="ctr"/>
            <a:r>
              <a:rPr lang="de-DE" sz="3200" b="1" dirty="0">
                <a:solidFill>
                  <a:schemeClr val="bg1"/>
                </a:solidFill>
              </a:rPr>
              <a:t>Wer bietet das an?</a:t>
            </a:r>
          </a:p>
        </p:txBody>
      </p:sp>
      <p:pic>
        <p:nvPicPr>
          <p:cNvPr id="13" name="Grafik 12" descr="Wiedergeben">
            <a:hlinkClick r:id="rId2" action="ppaction://hlinksldjump"/>
            <a:extLst>
              <a:ext uri="{FF2B5EF4-FFF2-40B4-BE49-F238E27FC236}">
                <a16:creationId xmlns:a16="http://schemas.microsoft.com/office/drawing/2014/main" id="{55F5311C-7CD1-4071-865D-9EFE80EECE0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7696" y="229709"/>
            <a:ext cx="907742" cy="825975"/>
          </a:xfrm>
          <a:prstGeom prst="rect">
            <a:avLst/>
          </a:prstGeom>
        </p:spPr>
      </p:pic>
      <p:sp>
        <p:nvSpPr>
          <p:cNvPr id="15" name="Kreis: nicht ausgefüllt 14">
            <a:extLst>
              <a:ext uri="{FF2B5EF4-FFF2-40B4-BE49-F238E27FC236}">
                <a16:creationId xmlns:a16="http://schemas.microsoft.com/office/drawing/2014/main" id="{2F168CF1-7C04-4C63-A255-B68217BFFCF8}"/>
              </a:ext>
            </a:extLst>
          </p:cNvPr>
          <p:cNvSpPr/>
          <p:nvPr/>
        </p:nvSpPr>
        <p:spPr>
          <a:xfrm>
            <a:off x="11006687"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694E876D-C815-4F4F-B92A-48D4D5BC94C6}"/>
              </a:ext>
            </a:extLst>
          </p:cNvPr>
          <p:cNvSpPr txBox="1"/>
          <p:nvPr/>
        </p:nvSpPr>
        <p:spPr>
          <a:xfrm>
            <a:off x="11194704" y="274503"/>
            <a:ext cx="557801" cy="923330"/>
          </a:xfrm>
          <a:prstGeom prst="rect">
            <a:avLst/>
          </a:prstGeom>
          <a:noFill/>
        </p:spPr>
        <p:txBody>
          <a:bodyPr wrap="square" rtlCol="0">
            <a:spAutoFit/>
          </a:bodyPr>
          <a:lstStyle/>
          <a:p>
            <a:r>
              <a:rPr lang="de-DE" sz="5400" dirty="0">
                <a:solidFill>
                  <a:schemeClr val="bg1"/>
                </a:solidFill>
              </a:rPr>
              <a:t>2</a:t>
            </a:r>
          </a:p>
        </p:txBody>
      </p:sp>
      <p:sp>
        <p:nvSpPr>
          <p:cNvPr id="12" name="Textfeld 11">
            <a:extLst>
              <a:ext uri="{FF2B5EF4-FFF2-40B4-BE49-F238E27FC236}">
                <a16:creationId xmlns:a16="http://schemas.microsoft.com/office/drawing/2014/main" id="{E69D926E-3EC8-4004-BC4E-A4F6CE50A98A}"/>
              </a:ext>
            </a:extLst>
          </p:cNvPr>
          <p:cNvSpPr txBox="1"/>
          <p:nvPr/>
        </p:nvSpPr>
        <p:spPr>
          <a:xfrm>
            <a:off x="367639" y="1635531"/>
            <a:ext cx="8698343" cy="4985980"/>
          </a:xfrm>
          <a:prstGeom prst="rect">
            <a:avLst/>
          </a:prstGeom>
          <a:noFill/>
        </p:spPr>
        <p:txBody>
          <a:bodyPr wrap="square" rtlCol="0">
            <a:spAutoFit/>
          </a:bodyPr>
          <a:lstStyle/>
          <a:p>
            <a:endParaRPr lang="de-DE" dirty="0"/>
          </a:p>
          <a:p>
            <a:pPr lvl="1"/>
            <a:r>
              <a:rPr lang="de-DE" sz="2000" b="1" dirty="0">
                <a:solidFill>
                  <a:schemeClr val="bg1"/>
                </a:solidFill>
              </a:rPr>
              <a:t>Anbieter:</a:t>
            </a:r>
          </a:p>
          <a:p>
            <a:pPr marL="800100" lvl="1" indent="-342900">
              <a:buFont typeface="Arial" panose="020B0604020202020204" pitchFamily="34" charset="0"/>
              <a:buChar char="•"/>
            </a:pPr>
            <a:r>
              <a:rPr lang="de-DE" sz="2000" dirty="0">
                <a:solidFill>
                  <a:schemeClr val="bg1">
                    <a:lumMod val="95000"/>
                  </a:schemeClr>
                </a:solidFill>
                <a:hlinkClick r:id="rId5">
                  <a:extLst>
                    <a:ext uri="{A12FA001-AC4F-418D-AE19-62706E023703}">
                      <ahyp:hlinkClr xmlns:ahyp="http://schemas.microsoft.com/office/drawing/2018/hyperlinkcolor" val="tx"/>
                    </a:ext>
                  </a:extLst>
                </a:hlinkClick>
              </a:rPr>
              <a:t>Weiterbildungsagentur Sachsen-Anhalt</a:t>
            </a:r>
            <a:endParaRPr lang="de-DE" sz="2000" dirty="0">
              <a:solidFill>
                <a:schemeClr val="bg1">
                  <a:lumMod val="95000"/>
                </a:schemeClr>
              </a:solidFill>
            </a:endParaRPr>
          </a:p>
          <a:p>
            <a:pPr lvl="1"/>
            <a:r>
              <a:rPr lang="de-DE" sz="2000" dirty="0">
                <a:solidFill>
                  <a:schemeClr val="bg1"/>
                </a:solidFill>
              </a:rPr>
              <a:t>      E-Mail: ost@weiterbildungsagentur-sachsen-anhalt.de, Tel.: 0340/502-  </a:t>
            </a:r>
          </a:p>
          <a:p>
            <a:pPr lvl="1"/>
            <a:r>
              <a:rPr lang="de-DE" sz="2000" dirty="0">
                <a:solidFill>
                  <a:schemeClr val="bg1"/>
                </a:solidFill>
              </a:rPr>
              <a:t>      2000</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6">
                  <a:extLst>
                    <a:ext uri="{A12FA001-AC4F-418D-AE19-62706E023703}">
                      <ahyp:hlinkClr xmlns:ahyp="http://schemas.microsoft.com/office/drawing/2018/hyperlinkcolor" val="tx"/>
                    </a:ext>
                  </a:extLst>
                </a:hlinkClick>
              </a:rPr>
              <a:t>Projekt IKOE – Fachstelle Interkulturelle Öffnung und Kompetenzentwicklung Sachsen-Anhalt</a:t>
            </a:r>
            <a:endParaRPr lang="de-DE" sz="2000" dirty="0">
              <a:solidFill>
                <a:schemeClr val="bg1">
                  <a:lumMod val="95000"/>
                </a:schemeClr>
              </a:solidFill>
            </a:endParaRPr>
          </a:p>
          <a:p>
            <a:pPr lvl="1"/>
            <a:r>
              <a:rPr lang="de-DE" sz="2000" dirty="0">
                <a:solidFill>
                  <a:schemeClr val="bg1"/>
                </a:solidFill>
              </a:rPr>
              <a:t>      Dr. Katja </a:t>
            </a:r>
            <a:r>
              <a:rPr lang="de-DE" sz="2000" dirty="0" err="1">
                <a:solidFill>
                  <a:schemeClr val="bg1"/>
                </a:solidFill>
              </a:rPr>
              <a:t>Michalak</a:t>
            </a:r>
            <a:r>
              <a:rPr lang="de-DE" sz="2000" dirty="0">
                <a:solidFill>
                  <a:schemeClr val="bg1"/>
                </a:solidFill>
              </a:rPr>
              <a:t>, E-Mail: katja.michalak@agsa.de, Tel.: 0391/5371-261</a:t>
            </a:r>
          </a:p>
          <a:p>
            <a:pPr lvl="1"/>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7">
                  <a:extLst>
                    <a:ext uri="{A12FA001-AC4F-418D-AE19-62706E023703}">
                      <ahyp:hlinkClr xmlns:ahyp="http://schemas.microsoft.com/office/drawing/2018/hyperlinkcolor" val="tx"/>
                    </a:ext>
                  </a:extLst>
                </a:hlinkClick>
              </a:rPr>
              <a:t>Integration durch Qualifizierung (IQ)</a:t>
            </a:r>
            <a:endParaRPr lang="de-DE" sz="2000" dirty="0">
              <a:solidFill>
                <a:schemeClr val="bg1">
                  <a:lumMod val="95000"/>
                </a:schemeClr>
              </a:solidFill>
            </a:endParaRPr>
          </a:p>
          <a:p>
            <a:pPr lvl="1"/>
            <a:r>
              <a:rPr lang="de-DE" sz="2000" dirty="0">
                <a:solidFill>
                  <a:schemeClr val="bg1"/>
                </a:solidFill>
              </a:rPr>
              <a:t>      Dr. Thomas Kauer, E-Mail: thomas.kauer@caritas-magdeburg.de,             </a:t>
            </a:r>
          </a:p>
          <a:p>
            <a:pPr lvl="1"/>
            <a:r>
              <a:rPr lang="de-DE" sz="2000" dirty="0">
                <a:solidFill>
                  <a:schemeClr val="bg1"/>
                </a:solidFill>
              </a:rPr>
              <a:t>      Tel.: 0391/6053-103</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lumMod val="95000"/>
                  </a:schemeClr>
                </a:solidFill>
                <a:hlinkClick r:id="rId8">
                  <a:extLst>
                    <a:ext uri="{A12FA001-AC4F-418D-AE19-62706E023703}">
                      <ahyp:hlinkClr xmlns:ahyp="http://schemas.microsoft.com/office/drawing/2018/hyperlinkcolor" val="tx"/>
                    </a:ext>
                  </a:extLst>
                </a:hlinkClick>
              </a:rPr>
              <a:t>Welcome Center – Sachsen-Anhalt</a:t>
            </a:r>
            <a:endParaRPr lang="de-DE" sz="2000" dirty="0">
              <a:solidFill>
                <a:schemeClr val="bg1">
                  <a:lumMod val="95000"/>
                </a:schemeClr>
              </a:solidFill>
            </a:endParaRPr>
          </a:p>
          <a:p>
            <a:pPr lvl="1"/>
            <a:r>
              <a:rPr lang="de-DE" sz="2000" dirty="0">
                <a:solidFill>
                  <a:schemeClr val="bg1"/>
                </a:solidFill>
              </a:rPr>
              <a:t>      E-Mail: </a:t>
            </a:r>
            <a:r>
              <a:rPr lang="pt-BR" sz="2000" dirty="0">
                <a:solidFill>
                  <a:schemeClr val="bg1"/>
                </a:solidFill>
              </a:rPr>
              <a:t>faber@fachkraft-im-fokus.de</a:t>
            </a:r>
            <a:r>
              <a:rPr lang="de-DE" sz="2000" dirty="0">
                <a:solidFill>
                  <a:schemeClr val="bg1"/>
                </a:solidFill>
              </a:rPr>
              <a:t>, </a:t>
            </a:r>
            <a:r>
              <a:rPr lang="pt-BR" sz="2000" dirty="0">
                <a:solidFill>
                  <a:schemeClr val="bg1"/>
                </a:solidFill>
              </a:rPr>
              <a:t>Tel: 0173/8498196</a:t>
            </a:r>
            <a:endParaRPr lang="de-DE" sz="2000" dirty="0">
              <a:solidFill>
                <a:schemeClr val="bg1"/>
              </a:solidFill>
            </a:endParaRPr>
          </a:p>
        </p:txBody>
      </p:sp>
      <p:grpSp>
        <p:nvGrpSpPr>
          <p:cNvPr id="14" name="Gruppieren 13"/>
          <p:cNvGrpSpPr/>
          <p:nvPr/>
        </p:nvGrpSpPr>
        <p:grpSpPr>
          <a:xfrm>
            <a:off x="8843281" y="4730327"/>
            <a:ext cx="3348719" cy="1960310"/>
            <a:chOff x="8843281" y="4730327"/>
            <a:chExt cx="3348719" cy="1960310"/>
          </a:xfrm>
        </p:grpSpPr>
        <p:grpSp>
          <p:nvGrpSpPr>
            <p:cNvPr id="17" name="Gruppieren 16"/>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9" name="Ovale Legende 18"/>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0" name="Textfeld 19"/>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8" name="Textfeld 17"/>
            <p:cNvSpPr txBox="1"/>
            <p:nvPr/>
          </p:nvSpPr>
          <p:spPr>
            <a:xfrm rot="20897352">
              <a:off x="8988966" y="5407892"/>
              <a:ext cx="3117057" cy="830997"/>
            </a:xfrm>
            <a:prstGeom prst="rect">
              <a:avLst/>
            </a:prstGeom>
            <a:noFill/>
          </p:spPr>
          <p:txBody>
            <a:bodyPr wrap="square" rtlCol="0">
              <a:spAutoFit/>
            </a:bodyPr>
            <a:lstStyle/>
            <a:p>
              <a:pPr algn="ctr"/>
              <a:r>
                <a:rPr lang="de-DE" sz="1600" i="1" dirty="0"/>
                <a:t>76 % der Unternehmen in Deutschland wollen Personalressourcen besser nutzen.</a:t>
              </a:r>
            </a:p>
          </p:txBody>
        </p:sp>
      </p:grpSp>
    </p:spTree>
    <p:extLst>
      <p:ext uri="{BB962C8B-B14F-4D97-AF65-F5344CB8AC3E}">
        <p14:creationId xmlns:p14="http://schemas.microsoft.com/office/powerpoint/2010/main" val="40053006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a:extLst>
              <a:ext uri="{FF2B5EF4-FFF2-40B4-BE49-F238E27FC236}">
                <a16:creationId xmlns:a16="http://schemas.microsoft.com/office/drawing/2014/main" id="{57E57664-9DE8-4095-B886-78764B2167EC}"/>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54D5D895-DF99-4913-B9BB-BB9F3A7FE725}"/>
              </a:ext>
            </a:extLst>
          </p:cNvPr>
          <p:cNvCxnSpPr>
            <a:cxnSpLocks/>
          </p:cNvCxnSpPr>
          <p:nvPr/>
        </p:nvCxnSpPr>
        <p:spPr>
          <a:xfrm>
            <a:off x="0" y="1452916"/>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0AD1622E-74EC-4078-AD42-408732F261C3}"/>
              </a:ext>
            </a:extLst>
          </p:cNvPr>
          <p:cNvSpPr txBox="1"/>
          <p:nvPr/>
        </p:nvSpPr>
        <p:spPr>
          <a:xfrm>
            <a:off x="553787" y="361506"/>
            <a:ext cx="11097087" cy="584775"/>
          </a:xfrm>
          <a:prstGeom prst="rect">
            <a:avLst/>
          </a:prstGeom>
          <a:noFill/>
        </p:spPr>
        <p:txBody>
          <a:bodyPr wrap="square" rtlCol="0">
            <a:spAutoFit/>
          </a:bodyPr>
          <a:lstStyle/>
          <a:p>
            <a:pPr algn="ctr"/>
            <a:r>
              <a:rPr lang="de-DE" sz="3200" b="1" dirty="0">
                <a:solidFill>
                  <a:schemeClr val="bg1"/>
                </a:solidFill>
              </a:rPr>
              <a:t>Kann ich Weiterbildung fördern lassen?</a:t>
            </a:r>
          </a:p>
        </p:txBody>
      </p:sp>
      <p:pic>
        <p:nvPicPr>
          <p:cNvPr id="13" name="Grafik 12" descr="Wiedergeben">
            <a:hlinkClick r:id="rId2" action="ppaction://hlinksldjump"/>
            <a:extLst>
              <a:ext uri="{FF2B5EF4-FFF2-40B4-BE49-F238E27FC236}">
                <a16:creationId xmlns:a16="http://schemas.microsoft.com/office/drawing/2014/main" id="{2D6BB302-A647-44EB-94ED-5461AD9ED9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9489" y="229709"/>
            <a:ext cx="907742" cy="825975"/>
          </a:xfrm>
          <a:prstGeom prst="rect">
            <a:avLst/>
          </a:prstGeom>
        </p:spPr>
      </p:pic>
      <p:sp>
        <p:nvSpPr>
          <p:cNvPr id="15" name="Kreis: nicht ausgefüllt 14">
            <a:extLst>
              <a:ext uri="{FF2B5EF4-FFF2-40B4-BE49-F238E27FC236}">
                <a16:creationId xmlns:a16="http://schemas.microsoft.com/office/drawing/2014/main" id="{75F505E8-8526-4FC5-B0C9-73FC74381653}"/>
              </a:ext>
            </a:extLst>
          </p:cNvPr>
          <p:cNvSpPr/>
          <p:nvPr/>
        </p:nvSpPr>
        <p:spPr>
          <a:xfrm>
            <a:off x="11008480" y="285001"/>
            <a:ext cx="907743" cy="907743"/>
          </a:xfrm>
          <a:prstGeom prst="donut">
            <a:avLst>
              <a:gd name="adj" fmla="val 605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6" name="Textfeld 15">
            <a:extLst>
              <a:ext uri="{FF2B5EF4-FFF2-40B4-BE49-F238E27FC236}">
                <a16:creationId xmlns:a16="http://schemas.microsoft.com/office/drawing/2014/main" id="{33554210-E71D-48B7-9007-92A02691FBE3}"/>
              </a:ext>
            </a:extLst>
          </p:cNvPr>
          <p:cNvSpPr txBox="1"/>
          <p:nvPr/>
        </p:nvSpPr>
        <p:spPr>
          <a:xfrm>
            <a:off x="11196497" y="274503"/>
            <a:ext cx="557801" cy="923330"/>
          </a:xfrm>
          <a:prstGeom prst="rect">
            <a:avLst/>
          </a:prstGeom>
          <a:noFill/>
        </p:spPr>
        <p:txBody>
          <a:bodyPr wrap="square" rtlCol="0">
            <a:spAutoFit/>
          </a:bodyPr>
          <a:lstStyle/>
          <a:p>
            <a:r>
              <a:rPr lang="de-DE" sz="5400" dirty="0">
                <a:solidFill>
                  <a:schemeClr val="bg1"/>
                </a:solidFill>
              </a:rPr>
              <a:t>3</a:t>
            </a:r>
          </a:p>
        </p:txBody>
      </p:sp>
      <p:sp>
        <p:nvSpPr>
          <p:cNvPr id="14" name="Textfeld 13">
            <a:extLst>
              <a:ext uri="{FF2B5EF4-FFF2-40B4-BE49-F238E27FC236}">
                <a16:creationId xmlns:a16="http://schemas.microsoft.com/office/drawing/2014/main" id="{E69D926E-3EC8-4004-BC4E-A4F6CE50A98A}"/>
              </a:ext>
            </a:extLst>
          </p:cNvPr>
          <p:cNvSpPr txBox="1"/>
          <p:nvPr/>
        </p:nvSpPr>
        <p:spPr>
          <a:xfrm>
            <a:off x="367639" y="1635531"/>
            <a:ext cx="11105965" cy="3754874"/>
          </a:xfrm>
          <a:prstGeom prst="rect">
            <a:avLst/>
          </a:prstGeom>
          <a:noFill/>
        </p:spPr>
        <p:txBody>
          <a:bodyPr wrap="square" rtlCol="0">
            <a:spAutoFit/>
          </a:bodyPr>
          <a:lstStyle/>
          <a:p>
            <a:endParaRPr lang="de-DE" dirty="0"/>
          </a:p>
          <a:p>
            <a:pPr marL="800100" lvl="1" indent="-342900">
              <a:buFont typeface="Arial" panose="020B0604020202020204" pitchFamily="34" charset="0"/>
              <a:buChar char="•"/>
            </a:pPr>
            <a:r>
              <a:rPr lang="de-DE" sz="2000" dirty="0">
                <a:solidFill>
                  <a:schemeClr val="bg1"/>
                </a:solidFill>
              </a:rPr>
              <a:t>Gemeinsamer Arbeitgeberservice von Agentur für Arbeit Sachsen-Anhalt Ost und Jobcenter Dessau-Roßlau: 0800-4555520 (gebührenfrei)</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5">
                  <a:extLst>
                    <a:ext uri="{A12FA001-AC4F-418D-AE19-62706E023703}">
                      <ahyp:hlinkClr xmlns:ahyp="http://schemas.microsoft.com/office/drawing/2018/hyperlinkcolor" val="tx"/>
                    </a:ext>
                  </a:extLst>
                </a:hlinkClick>
              </a:rPr>
              <a:t>Fachkraft im Fokus (</a:t>
            </a:r>
            <a:r>
              <a:rPr lang="de-DE" sz="2000" dirty="0" err="1">
                <a:solidFill>
                  <a:schemeClr val="bg1"/>
                </a:solidFill>
                <a:hlinkClick r:id="rId5">
                  <a:extLst>
                    <a:ext uri="{A12FA001-AC4F-418D-AE19-62706E023703}">
                      <ahyp:hlinkClr xmlns:ahyp="http://schemas.microsoft.com/office/drawing/2018/hyperlinkcolor" val="tx"/>
                    </a:ext>
                  </a:extLst>
                </a:hlinkClick>
              </a:rPr>
              <a:t>FiF</a:t>
            </a:r>
            <a:r>
              <a:rPr lang="de-DE" sz="2000" dirty="0">
                <a:solidFill>
                  <a:schemeClr val="bg1"/>
                </a:solidFill>
                <a:hlinkClick r:id="rId5">
                  <a:extLst>
                    <a:ext uri="{A12FA001-AC4F-418D-AE19-62706E023703}">
                      <ahyp:hlinkClr xmlns:ahyp="http://schemas.microsoft.com/office/drawing/2018/hyperlinkcolor" val="tx"/>
                    </a:ext>
                  </a:extLst>
                </a:hlinkClick>
              </a:rPr>
              <a:t>)</a:t>
            </a:r>
            <a:endParaRPr lang="de-DE" sz="2000" dirty="0">
              <a:solidFill>
                <a:schemeClr val="bg1"/>
              </a:solidFill>
            </a:endParaRPr>
          </a:p>
          <a:p>
            <a:pPr lvl="1"/>
            <a:r>
              <a:rPr lang="de-DE" sz="2000" dirty="0">
                <a:solidFill>
                  <a:schemeClr val="bg1"/>
                </a:solidFill>
              </a:rPr>
              <a:t>      Martin Wohlgemuth, wohlgemuth@fachkraft-im-fokus.de, Tel.: 0340/520916-95</a:t>
            </a:r>
          </a:p>
          <a:p>
            <a:pPr marL="800100" lvl="1" indent="-342900">
              <a:buFont typeface="Arial" panose="020B0604020202020204" pitchFamily="34" charset="0"/>
              <a:buChar char="•"/>
            </a:pPr>
            <a:endParaRPr lang="de-DE" sz="2000" dirty="0">
              <a:solidFill>
                <a:schemeClr val="bg1"/>
              </a:solidFill>
            </a:endParaRPr>
          </a:p>
          <a:p>
            <a:pPr marL="800100" lvl="1" indent="-342900">
              <a:buFont typeface="Arial" panose="020B0604020202020204" pitchFamily="34" charset="0"/>
              <a:buChar char="•"/>
            </a:pPr>
            <a:r>
              <a:rPr lang="de-DE" sz="2000" dirty="0">
                <a:solidFill>
                  <a:schemeClr val="bg1"/>
                </a:solidFill>
                <a:hlinkClick r:id="rId6">
                  <a:extLst>
                    <a:ext uri="{A12FA001-AC4F-418D-AE19-62706E023703}">
                      <ahyp:hlinkClr xmlns:ahyp="http://schemas.microsoft.com/office/drawing/2018/hyperlinkcolor" val="tx"/>
                    </a:ext>
                  </a:extLst>
                </a:hlinkClick>
              </a:rPr>
              <a:t>Investitionsbank Sachsen-Anhalt</a:t>
            </a:r>
            <a:endParaRPr lang="de-DE" sz="2000" dirty="0">
              <a:solidFill>
                <a:schemeClr val="bg1"/>
              </a:solidFill>
            </a:endParaRPr>
          </a:p>
          <a:p>
            <a:pPr lvl="1"/>
            <a:r>
              <a:rPr lang="de-DE" sz="2000" dirty="0">
                <a:solidFill>
                  <a:schemeClr val="bg1"/>
                </a:solidFill>
              </a:rPr>
              <a:t>      Tel.: 0800-56-007-57 (gebührenfrei)</a:t>
            </a:r>
            <a:endParaRPr lang="de-DE" sz="2000" dirty="0">
              <a:solidFill>
                <a:schemeClr val="bg1"/>
              </a:solidFill>
              <a:hlinkClick r:id="rId7"/>
            </a:endParaRPr>
          </a:p>
          <a:p>
            <a:pPr marL="800100" lvl="1" indent="-342900">
              <a:buFont typeface="Arial" panose="020B0604020202020204" pitchFamily="34" charset="0"/>
              <a:buChar char="•"/>
            </a:pPr>
            <a:endParaRPr lang="de-DE" sz="2000" dirty="0">
              <a:solidFill>
                <a:schemeClr val="bg1"/>
              </a:solidFill>
            </a:endParaRPr>
          </a:p>
          <a:p>
            <a:pPr lvl="1"/>
            <a:endParaRPr lang="de-DE" sz="2000" strike="sngStrike" dirty="0">
              <a:solidFill>
                <a:schemeClr val="bg1"/>
              </a:solidFill>
            </a:endParaRPr>
          </a:p>
          <a:p>
            <a:endParaRPr lang="de-DE" sz="2000" dirty="0">
              <a:solidFill>
                <a:schemeClr val="bg1"/>
              </a:solidFill>
            </a:endParaRPr>
          </a:p>
        </p:txBody>
      </p:sp>
      <p:grpSp>
        <p:nvGrpSpPr>
          <p:cNvPr id="21" name="Gruppieren 20"/>
          <p:cNvGrpSpPr/>
          <p:nvPr/>
        </p:nvGrpSpPr>
        <p:grpSpPr>
          <a:xfrm>
            <a:off x="8843281" y="4730327"/>
            <a:ext cx="3348719" cy="1960310"/>
            <a:chOff x="8843281" y="4730327"/>
            <a:chExt cx="3348719" cy="1960310"/>
          </a:xfrm>
        </p:grpSpPr>
        <p:sp>
          <p:nvSpPr>
            <p:cNvPr id="22" name="Ovale Legende 21"/>
            <p:cNvSpPr/>
            <p:nvPr/>
          </p:nvSpPr>
          <p:spPr>
            <a:xfrm rot="20937448" flipH="1">
              <a:off x="8843281"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3" name="Textfeld 22"/>
            <p:cNvSpPr txBox="1"/>
            <p:nvPr/>
          </p:nvSpPr>
          <p:spPr>
            <a:xfrm rot="20914253">
              <a:off x="9103520" y="5106412"/>
              <a:ext cx="2672704" cy="6463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Fördermöglichkeiten</a:t>
              </a:r>
            </a:p>
            <a:p>
              <a:endParaRPr lang="de-DE" dirty="0"/>
            </a:p>
          </p:txBody>
        </p:sp>
        <p:sp>
          <p:nvSpPr>
            <p:cNvPr id="24" name="Textfeld 23">
              <a:hlinkClick r:id="rId8" action="ppaction://hlinksldjump"/>
            </p:cNvPr>
            <p:cNvSpPr txBox="1"/>
            <p:nvPr/>
          </p:nvSpPr>
          <p:spPr>
            <a:xfrm rot="20897352">
              <a:off x="8995340" y="5534464"/>
              <a:ext cx="3117057" cy="830997"/>
            </a:xfrm>
            <a:prstGeom prst="rect">
              <a:avLst/>
            </a:prstGeom>
            <a:noFill/>
          </p:spPr>
          <p:txBody>
            <a:bodyPr wrap="square" rtlCol="0">
              <a:spAutoFit/>
            </a:bodyPr>
            <a:lstStyle/>
            <a:p>
              <a:pPr algn="ctr"/>
              <a:r>
                <a:rPr lang="de-DE" sz="1600" i="1" dirty="0"/>
                <a:t>Für Unterstützungsmöglichkeiten der Agentur für Arbeit klicken Sie bitte hier…</a:t>
              </a:r>
            </a:p>
          </p:txBody>
        </p:sp>
      </p:grpSp>
    </p:spTree>
    <p:extLst>
      <p:ext uri="{BB962C8B-B14F-4D97-AF65-F5344CB8AC3E}">
        <p14:creationId xmlns:p14="http://schemas.microsoft.com/office/powerpoint/2010/main" val="10536892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a:extLst>
              <a:ext uri="{FF2B5EF4-FFF2-40B4-BE49-F238E27FC236}">
                <a16:creationId xmlns:a16="http://schemas.microsoft.com/office/drawing/2014/main" id="{82BA5F06-B4A9-48B4-9707-371228D0574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7889D3EE-CF42-407C-A045-C51B872C9F4C}"/>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82AE202E-3E66-4B75-A2F1-75F62EA8CD30}"/>
              </a:ext>
            </a:extLst>
          </p:cNvPr>
          <p:cNvSpPr txBox="1"/>
          <p:nvPr/>
        </p:nvSpPr>
        <p:spPr>
          <a:xfrm>
            <a:off x="544256" y="278482"/>
            <a:ext cx="11097087" cy="584775"/>
          </a:xfrm>
          <a:prstGeom prst="rect">
            <a:avLst/>
          </a:prstGeom>
          <a:noFill/>
        </p:spPr>
        <p:txBody>
          <a:bodyPr wrap="square" rtlCol="0">
            <a:spAutoFit/>
          </a:bodyPr>
          <a:lstStyle/>
          <a:p>
            <a:pPr algn="ctr"/>
            <a:r>
              <a:rPr lang="de-DE" sz="3200" b="1" dirty="0">
                <a:solidFill>
                  <a:schemeClr val="bg1"/>
                </a:solidFill>
              </a:rPr>
              <a:t>Weiterbildungsförderung</a:t>
            </a:r>
          </a:p>
        </p:txBody>
      </p:sp>
      <p:pic>
        <p:nvPicPr>
          <p:cNvPr id="13" name="Grafik 12" descr="Wiedergeben">
            <a:hlinkClick r:id="rId2" action="ppaction://hlinksldjump"/>
            <a:extLst>
              <a:ext uri="{FF2B5EF4-FFF2-40B4-BE49-F238E27FC236}">
                <a16:creationId xmlns:a16="http://schemas.microsoft.com/office/drawing/2014/main" id="{99F538A8-3AB9-4E4E-8578-8FCABCE2A5D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9489" y="229709"/>
            <a:ext cx="907742" cy="825975"/>
          </a:xfrm>
          <a:prstGeom prst="rect">
            <a:avLst/>
          </a:prstGeom>
        </p:spPr>
      </p:pic>
      <p:pic>
        <p:nvPicPr>
          <p:cNvPr id="3" name="Grafik 2" descr="Prüfliste">
            <a:extLst>
              <a:ext uri="{FF2B5EF4-FFF2-40B4-BE49-F238E27FC236}">
                <a16:creationId xmlns:a16="http://schemas.microsoft.com/office/drawing/2014/main" id="{7246D34B-D68F-499A-99AD-46490C09FEE2}"/>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190544" y="185582"/>
            <a:ext cx="914400" cy="914400"/>
          </a:xfrm>
          <a:prstGeom prst="rect">
            <a:avLst/>
          </a:prstGeom>
        </p:spPr>
      </p:pic>
      <p:sp>
        <p:nvSpPr>
          <p:cNvPr id="14" name="Textfeld 13">
            <a:extLst>
              <a:ext uri="{FF2B5EF4-FFF2-40B4-BE49-F238E27FC236}">
                <a16:creationId xmlns:a16="http://schemas.microsoft.com/office/drawing/2014/main" id="{E69D926E-3EC8-4004-BC4E-A4F6CE50A98A}"/>
              </a:ext>
            </a:extLst>
          </p:cNvPr>
          <p:cNvSpPr txBox="1"/>
          <p:nvPr/>
        </p:nvSpPr>
        <p:spPr>
          <a:xfrm>
            <a:off x="395872" y="1670971"/>
            <a:ext cx="11105965" cy="3231654"/>
          </a:xfrm>
          <a:prstGeom prst="rect">
            <a:avLst/>
          </a:prstGeom>
          <a:noFill/>
        </p:spPr>
        <p:txBody>
          <a:bodyPr wrap="square" rtlCol="0">
            <a:spAutoFit/>
          </a:bodyPr>
          <a:lstStyle/>
          <a:p>
            <a:endParaRPr lang="de-DE" sz="2000" dirty="0">
              <a:solidFill>
                <a:schemeClr val="bg1"/>
              </a:solidFill>
            </a:endParaRPr>
          </a:p>
          <a:p>
            <a:pPr marL="285750" indent="-285750">
              <a:buFont typeface="Arial" panose="020B0604020202020204" pitchFamily="34" charset="0"/>
              <a:buChar char="•"/>
            </a:pPr>
            <a:r>
              <a:rPr lang="de-DE" b="1">
                <a:solidFill>
                  <a:schemeClr val="bg1"/>
                </a:solidFill>
              </a:rPr>
              <a:t>Landesprogramm</a:t>
            </a:r>
            <a:r>
              <a:rPr lang="de-DE">
                <a:solidFill>
                  <a:schemeClr val="bg1"/>
                </a:solidFill>
              </a:rPr>
              <a:t> </a:t>
            </a:r>
            <a:r>
              <a:rPr lang="de-DE" b="1">
                <a:solidFill>
                  <a:schemeClr val="bg1"/>
                </a:solidFill>
                <a:hlinkClick r:id="rId7">
                  <a:extLst>
                    <a:ext uri="{A12FA001-AC4F-418D-AE19-62706E023703}">
                      <ahyp:hlinkClr xmlns:ahyp="http://schemas.microsoft.com/office/drawing/2018/hyperlinkcolor" val="tx"/>
                    </a:ext>
                  </a:extLst>
                </a:hlinkClick>
              </a:rPr>
              <a:t>Weiterbildung Direkt</a:t>
            </a:r>
            <a:endParaRPr lang="de-DE" b="1" dirty="0">
              <a:solidFill>
                <a:schemeClr val="bg1"/>
              </a:solidFill>
            </a:endParaRPr>
          </a:p>
          <a:p>
            <a:pPr marL="285750" indent="-285750">
              <a:buFont typeface="Arial" panose="020B0604020202020204" pitchFamily="34" charset="0"/>
              <a:buChar char="•"/>
            </a:pPr>
            <a:endParaRPr lang="de-DE" b="1" dirty="0">
              <a:solidFill>
                <a:schemeClr val="bg1"/>
              </a:solidFill>
            </a:endParaRPr>
          </a:p>
          <a:p>
            <a:pPr marL="285750" indent="-285750">
              <a:buFont typeface="Arial" panose="020B0604020202020204" pitchFamily="34" charset="0"/>
              <a:buChar char="•"/>
            </a:pPr>
            <a:r>
              <a:rPr lang="de-DE" b="1" dirty="0">
                <a:solidFill>
                  <a:schemeClr val="bg1"/>
                </a:solidFill>
              </a:rPr>
              <a:t>Förderungsmöglichkeiten der Agentur für Arbeit </a:t>
            </a:r>
          </a:p>
          <a:p>
            <a:pPr marL="742950" lvl="1" indent="-285750">
              <a:buFont typeface="Arial" panose="020B0604020202020204" pitchFamily="34" charset="0"/>
              <a:buChar char="•"/>
            </a:pPr>
            <a:r>
              <a:rPr lang="de-DE" dirty="0">
                <a:solidFill>
                  <a:schemeClr val="bg1"/>
                </a:solidFill>
              </a:rPr>
              <a:t>Bildungsgutschein</a:t>
            </a:r>
          </a:p>
          <a:p>
            <a:pPr marL="742950" lvl="1" indent="-285750">
              <a:buFont typeface="Arial" panose="020B0604020202020204" pitchFamily="34" charset="0"/>
              <a:buChar char="•"/>
            </a:pPr>
            <a:r>
              <a:rPr lang="de-DE" dirty="0">
                <a:solidFill>
                  <a:schemeClr val="bg1"/>
                </a:solidFill>
              </a:rPr>
              <a:t>Sammelantrag</a:t>
            </a:r>
          </a:p>
          <a:p>
            <a:pPr lvl="1"/>
            <a:endParaRPr lang="de-DE" dirty="0">
              <a:solidFill>
                <a:schemeClr val="bg1"/>
              </a:solidFill>
            </a:endParaRPr>
          </a:p>
          <a:p>
            <a:pPr marL="742950" lvl="1" indent="-285750">
              <a:buFont typeface="Arial" panose="020B0604020202020204" pitchFamily="34" charset="0"/>
              <a:buChar char="•"/>
            </a:pPr>
            <a:r>
              <a:rPr lang="de-DE" dirty="0">
                <a:solidFill>
                  <a:schemeClr val="bg1"/>
                </a:solidFill>
              </a:rPr>
              <a:t>Eine Zusammenfassung der o.g. Möglichkeiten </a:t>
            </a:r>
            <a:r>
              <a:rPr lang="de-DE" dirty="0">
                <a:solidFill>
                  <a:schemeClr val="bg1"/>
                </a:solidFill>
                <a:hlinkClick r:id="rId8">
                  <a:extLst>
                    <a:ext uri="{A12FA001-AC4F-418D-AE19-62706E023703}">
                      <ahyp:hlinkClr xmlns:ahyp="http://schemas.microsoft.com/office/drawing/2018/hyperlinkcolor" val="tx"/>
                    </a:ext>
                  </a:extLst>
                </a:hlinkClick>
              </a:rPr>
              <a:t>finden Sie hier</a:t>
            </a:r>
            <a:endParaRPr lang="de-DE" dirty="0">
              <a:solidFill>
                <a:schemeClr val="bg1"/>
              </a:solidFill>
            </a:endParaRPr>
          </a:p>
          <a:p>
            <a:pPr marL="742950" lvl="1" indent="-285750">
              <a:buFont typeface="Arial" panose="020B0604020202020204" pitchFamily="34" charset="0"/>
              <a:buChar char="•"/>
            </a:pPr>
            <a:r>
              <a:rPr lang="de-DE" dirty="0">
                <a:solidFill>
                  <a:schemeClr val="bg1"/>
                </a:solidFill>
              </a:rPr>
              <a:t>Vertiefte Informationen erhalten Sie in </a:t>
            </a:r>
            <a:r>
              <a:rPr lang="de-DE" dirty="0">
                <a:solidFill>
                  <a:schemeClr val="bg1"/>
                </a:solidFill>
                <a:hlinkClick r:id="rId9">
                  <a:extLst>
                    <a:ext uri="{A12FA001-AC4F-418D-AE19-62706E023703}">
                      <ahyp:hlinkClr xmlns:ahyp="http://schemas.microsoft.com/office/drawing/2018/hyperlinkcolor" val="tx"/>
                    </a:ext>
                  </a:extLst>
                </a:hlinkClick>
              </a:rPr>
              <a:t>diesem Flyer</a:t>
            </a:r>
            <a:endParaRPr lang="de-DE" dirty="0">
              <a:solidFill>
                <a:schemeClr val="bg1"/>
              </a:solidFill>
            </a:endParaRPr>
          </a:p>
          <a:p>
            <a:pPr lvl="1"/>
            <a:endParaRPr lang="de-DE" sz="2000" dirty="0">
              <a:solidFill>
                <a:schemeClr val="bg1"/>
              </a:solidFill>
            </a:endParaRPr>
          </a:p>
          <a:p>
            <a:pPr lvl="1"/>
            <a:endParaRPr lang="de-DE" sz="2000" dirty="0">
              <a:solidFill>
                <a:schemeClr val="bg1"/>
              </a:solidFill>
            </a:endParaRPr>
          </a:p>
        </p:txBody>
      </p:sp>
      <p:sp>
        <p:nvSpPr>
          <p:cNvPr id="12" name="Pfeil nach rechts 11">
            <a:hlinkClick r:id="rId2" action="ppaction://hlinksldjump"/>
          </p:cNvPr>
          <p:cNvSpPr/>
          <p:nvPr/>
        </p:nvSpPr>
        <p:spPr>
          <a:xfrm>
            <a:off x="10958946" y="6231813"/>
            <a:ext cx="1147794" cy="626187"/>
          </a:xfrm>
          <a:prstGeom prst="rightArrow">
            <a:avLst/>
          </a:prstGeom>
          <a:solidFill>
            <a:schemeClr val="bg1"/>
          </a:solid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solidFill>
                  <a:schemeClr val="tx1"/>
                </a:solidFill>
                <a:effectLst>
                  <a:outerShdw blurRad="38100" dist="38100" dir="2700000" algn="tl">
                    <a:srgbClr val="000000">
                      <a:alpha val="43137"/>
                    </a:srgbClr>
                  </a:outerShdw>
                </a:effectLst>
              </a:rPr>
              <a:t>ZURÜCK</a:t>
            </a:r>
          </a:p>
        </p:txBody>
      </p:sp>
    </p:spTree>
    <p:extLst>
      <p:ext uri="{BB962C8B-B14F-4D97-AF65-F5344CB8AC3E}">
        <p14:creationId xmlns:p14="http://schemas.microsoft.com/office/powerpoint/2010/main" val="38111823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0" y="0"/>
            <a:ext cx="12192000" cy="6858000"/>
          </a:xfrm>
          <a:prstGeom prst="rect">
            <a:avLst/>
          </a:prstGeom>
          <a:solidFill>
            <a:srgbClr val="FF47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a:extLst>
              <a:ext uri="{FF2B5EF4-FFF2-40B4-BE49-F238E27FC236}">
                <a16:creationId xmlns:a16="http://schemas.microsoft.com/office/drawing/2014/main" id="{82BA5F06-B4A9-48B4-9707-371228D0574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404040"/>
              </a:solidFill>
            </a:endParaRPr>
          </a:p>
        </p:txBody>
      </p:sp>
      <p:cxnSp>
        <p:nvCxnSpPr>
          <p:cNvPr id="10" name="Gerader Verbinder 9">
            <a:extLst>
              <a:ext uri="{FF2B5EF4-FFF2-40B4-BE49-F238E27FC236}">
                <a16:creationId xmlns:a16="http://schemas.microsoft.com/office/drawing/2014/main" id="{7889D3EE-CF42-407C-A045-C51B872C9F4C}"/>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82AE202E-3E66-4B75-A2F1-75F62EA8CD30}"/>
              </a:ext>
            </a:extLst>
          </p:cNvPr>
          <p:cNvSpPr txBox="1"/>
          <p:nvPr/>
        </p:nvSpPr>
        <p:spPr>
          <a:xfrm>
            <a:off x="544256" y="278482"/>
            <a:ext cx="11097087" cy="584775"/>
          </a:xfrm>
          <a:prstGeom prst="rect">
            <a:avLst/>
          </a:prstGeom>
          <a:noFill/>
        </p:spPr>
        <p:txBody>
          <a:bodyPr wrap="square" rtlCol="0">
            <a:spAutoFit/>
          </a:bodyPr>
          <a:lstStyle/>
          <a:p>
            <a:pPr algn="ctr"/>
            <a:r>
              <a:rPr lang="de-DE" sz="3200" b="1" dirty="0">
                <a:solidFill>
                  <a:schemeClr val="bg1"/>
                </a:solidFill>
              </a:rPr>
              <a:t>Sprachkursliste</a:t>
            </a:r>
          </a:p>
        </p:txBody>
      </p:sp>
      <p:pic>
        <p:nvPicPr>
          <p:cNvPr id="13" name="Grafik 12" descr="Wiedergeben">
            <a:hlinkClick r:id="rId2" action="ppaction://hlinksldjump"/>
            <a:extLst>
              <a:ext uri="{FF2B5EF4-FFF2-40B4-BE49-F238E27FC236}">
                <a16:creationId xmlns:a16="http://schemas.microsoft.com/office/drawing/2014/main" id="{99F538A8-3AB9-4E4E-8578-8FCABCE2A5D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9489" y="229709"/>
            <a:ext cx="907742" cy="825975"/>
          </a:xfrm>
          <a:prstGeom prst="rect">
            <a:avLst/>
          </a:prstGeom>
        </p:spPr>
      </p:pic>
      <p:pic>
        <p:nvPicPr>
          <p:cNvPr id="3" name="Grafik 2" descr="Prüfliste">
            <a:extLst>
              <a:ext uri="{FF2B5EF4-FFF2-40B4-BE49-F238E27FC236}">
                <a16:creationId xmlns:a16="http://schemas.microsoft.com/office/drawing/2014/main" id="{7246D34B-D68F-499A-99AD-46490C09FEE2}"/>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190544" y="185582"/>
            <a:ext cx="914400" cy="914400"/>
          </a:xfrm>
          <a:prstGeom prst="rect">
            <a:avLst/>
          </a:prstGeom>
        </p:spPr>
      </p:pic>
      <p:sp>
        <p:nvSpPr>
          <p:cNvPr id="14" name="Textfeld 13">
            <a:extLst>
              <a:ext uri="{FF2B5EF4-FFF2-40B4-BE49-F238E27FC236}">
                <a16:creationId xmlns:a16="http://schemas.microsoft.com/office/drawing/2014/main" id="{E69D926E-3EC8-4004-BC4E-A4F6CE50A98A}"/>
              </a:ext>
            </a:extLst>
          </p:cNvPr>
          <p:cNvSpPr txBox="1"/>
          <p:nvPr/>
        </p:nvSpPr>
        <p:spPr>
          <a:xfrm>
            <a:off x="395872" y="1670971"/>
            <a:ext cx="11105965" cy="2246769"/>
          </a:xfrm>
          <a:prstGeom prst="rect">
            <a:avLst/>
          </a:prstGeom>
          <a:noFill/>
        </p:spPr>
        <p:txBody>
          <a:bodyPr wrap="square" rtlCol="0">
            <a:spAutoFit/>
          </a:bodyPr>
          <a:lstStyle/>
          <a:p>
            <a:r>
              <a:rPr lang="de-DE" sz="2000" dirty="0">
                <a:solidFill>
                  <a:schemeClr val="bg1"/>
                </a:solidFill>
              </a:rPr>
              <a:t>Derzeit laut Bundesamt für Migration und Flüchtlinge </a:t>
            </a:r>
            <a:r>
              <a:rPr lang="de-DE" sz="2000" u="sng" dirty="0">
                <a:solidFill>
                  <a:schemeClr val="bg1"/>
                </a:solidFill>
                <a:hlinkClick r:id="rId7">
                  <a:extLst>
                    <a:ext uri="{A12FA001-AC4F-418D-AE19-62706E023703}">
                      <ahyp:hlinkClr xmlns:ahyp="http://schemas.microsoft.com/office/drawing/2018/hyperlinkcolor" val="tx"/>
                    </a:ext>
                  </a:extLst>
                </a:hlinkClick>
              </a:rPr>
              <a:t>gelistete Träger</a:t>
            </a:r>
            <a:r>
              <a:rPr lang="de-DE" sz="2000" u="sng" dirty="0">
                <a:solidFill>
                  <a:schemeClr val="bg1"/>
                </a:solidFill>
              </a:rPr>
              <a:t> Integrationskurse </a:t>
            </a:r>
            <a:r>
              <a:rPr lang="de-DE" sz="2000" dirty="0">
                <a:solidFill>
                  <a:schemeClr val="bg1"/>
                </a:solidFill>
              </a:rPr>
              <a:t>sowie Berufssprachkursträger.</a:t>
            </a:r>
          </a:p>
          <a:p>
            <a:endParaRPr lang="de-DE" sz="2000" dirty="0">
              <a:solidFill>
                <a:schemeClr val="bg1"/>
              </a:solidFill>
            </a:endParaRPr>
          </a:p>
          <a:p>
            <a:r>
              <a:rPr lang="de-DE" sz="2000" dirty="0">
                <a:solidFill>
                  <a:schemeClr val="bg1"/>
                </a:solidFill>
              </a:rPr>
              <a:t>Weiterführende Informationen zu </a:t>
            </a:r>
            <a:r>
              <a:rPr lang="de-DE" sz="2000" dirty="0">
                <a:solidFill>
                  <a:schemeClr val="bg1"/>
                </a:solidFill>
                <a:hlinkClick r:id="rId8">
                  <a:extLst>
                    <a:ext uri="{A12FA001-AC4F-418D-AE19-62706E023703}">
                      <ahyp:hlinkClr xmlns:ahyp="http://schemas.microsoft.com/office/drawing/2018/hyperlinkcolor" val="tx"/>
                    </a:ext>
                  </a:extLst>
                </a:hlinkClick>
              </a:rPr>
              <a:t>Integrationskurse</a:t>
            </a:r>
            <a:r>
              <a:rPr lang="de-DE" sz="2000" dirty="0">
                <a:solidFill>
                  <a:schemeClr val="bg1"/>
                </a:solidFill>
              </a:rPr>
              <a:t>.</a:t>
            </a:r>
          </a:p>
          <a:p>
            <a:endParaRPr lang="de-DE" sz="2000" dirty="0">
              <a:solidFill>
                <a:schemeClr val="bg1"/>
              </a:solidFill>
            </a:endParaRPr>
          </a:p>
          <a:p>
            <a:r>
              <a:rPr lang="de-DE" sz="2000" dirty="0">
                <a:solidFill>
                  <a:schemeClr val="bg1"/>
                </a:solidFill>
              </a:rPr>
              <a:t>Weiterführende Informationen zu </a:t>
            </a:r>
            <a:r>
              <a:rPr lang="de-DE" sz="2000" dirty="0">
                <a:solidFill>
                  <a:schemeClr val="bg1"/>
                </a:solidFill>
                <a:hlinkClick r:id="rId9">
                  <a:extLst>
                    <a:ext uri="{A12FA001-AC4F-418D-AE19-62706E023703}">
                      <ahyp:hlinkClr xmlns:ahyp="http://schemas.microsoft.com/office/drawing/2018/hyperlinkcolor" val="tx"/>
                    </a:ext>
                  </a:extLst>
                </a:hlinkClick>
              </a:rPr>
              <a:t>Berufssprachkurse</a:t>
            </a:r>
            <a:r>
              <a:rPr lang="de-DE" sz="2000" dirty="0">
                <a:solidFill>
                  <a:schemeClr val="bg1"/>
                </a:solidFill>
              </a:rPr>
              <a:t>.</a:t>
            </a:r>
          </a:p>
          <a:p>
            <a:pPr lvl="1"/>
            <a:endParaRPr lang="de-DE" sz="2000" dirty="0">
              <a:solidFill>
                <a:schemeClr val="bg1"/>
              </a:solidFill>
            </a:endParaRPr>
          </a:p>
        </p:txBody>
      </p:sp>
      <p:grpSp>
        <p:nvGrpSpPr>
          <p:cNvPr id="12" name="Gruppieren 11"/>
          <p:cNvGrpSpPr/>
          <p:nvPr/>
        </p:nvGrpSpPr>
        <p:grpSpPr>
          <a:xfrm>
            <a:off x="8843281" y="4730327"/>
            <a:ext cx="3348719" cy="1960310"/>
            <a:chOff x="8843281" y="4730327"/>
            <a:chExt cx="3348719" cy="1960310"/>
          </a:xfrm>
        </p:grpSpPr>
        <p:grpSp>
          <p:nvGrpSpPr>
            <p:cNvPr id="15" name="Gruppieren 14"/>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7" name="Ovale Legende 16"/>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18" name="Textfeld 17"/>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6" name="Textfeld 15"/>
            <p:cNvSpPr txBox="1"/>
            <p:nvPr/>
          </p:nvSpPr>
          <p:spPr>
            <a:xfrm rot="20897352">
              <a:off x="8988966" y="5112244"/>
              <a:ext cx="3117057" cy="1323439"/>
            </a:xfrm>
            <a:prstGeom prst="rect">
              <a:avLst/>
            </a:prstGeom>
            <a:noFill/>
          </p:spPr>
          <p:txBody>
            <a:bodyPr wrap="square" rtlCol="0">
              <a:spAutoFit/>
            </a:bodyPr>
            <a:lstStyle/>
            <a:p>
              <a:pPr algn="ctr"/>
              <a:endParaRPr lang="de-DE" sz="1600" i="1" dirty="0"/>
            </a:p>
            <a:p>
              <a:pPr algn="ctr"/>
              <a:r>
                <a:rPr lang="de-DE" sz="1600" i="1" dirty="0"/>
                <a:t>Zwischen 31 und 60 Prozent aller KMUs berichten von mittleren bis großen Problemen, offene Stellen mit Fachkräften zu besetzen.</a:t>
              </a:r>
            </a:p>
          </p:txBody>
        </p:sp>
      </p:grpSp>
      <p:sp>
        <p:nvSpPr>
          <p:cNvPr id="20" name="Rechteck 19">
            <a:hlinkClick r:id="rId10"/>
            <a:extLst>
              <a:ext uri="{FF2B5EF4-FFF2-40B4-BE49-F238E27FC236}">
                <a16:creationId xmlns:a16="http://schemas.microsoft.com/office/drawing/2014/main" id="{9B5314BF-DE38-4FB7-8FA0-6C4F54B843D9}"/>
              </a:ext>
            </a:extLst>
          </p:cNvPr>
          <p:cNvSpPr/>
          <p:nvPr/>
        </p:nvSpPr>
        <p:spPr>
          <a:xfrm>
            <a:off x="482713" y="4159774"/>
            <a:ext cx="3185155"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Aktuelle Integrationskurse</a:t>
            </a:r>
          </a:p>
        </p:txBody>
      </p:sp>
      <p:sp>
        <p:nvSpPr>
          <p:cNvPr id="19" name="Rechteck 18">
            <a:hlinkClick r:id="rId11"/>
            <a:extLst>
              <a:ext uri="{FF2B5EF4-FFF2-40B4-BE49-F238E27FC236}">
                <a16:creationId xmlns:a16="http://schemas.microsoft.com/office/drawing/2014/main" id="{20DFC19D-AD03-4705-BB75-112E5220462A}"/>
              </a:ext>
            </a:extLst>
          </p:cNvPr>
          <p:cNvSpPr/>
          <p:nvPr/>
        </p:nvSpPr>
        <p:spPr>
          <a:xfrm>
            <a:off x="4584628" y="4159774"/>
            <a:ext cx="3185155" cy="369334"/>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ysClr val="windowText" lastClr="000000"/>
                </a:solidFill>
              </a:rPr>
              <a:t>Aktuelle Berufssprachkurse</a:t>
            </a:r>
          </a:p>
        </p:txBody>
      </p:sp>
    </p:spTree>
    <p:extLst>
      <p:ext uri="{BB962C8B-B14F-4D97-AF65-F5344CB8AC3E}">
        <p14:creationId xmlns:p14="http://schemas.microsoft.com/office/powerpoint/2010/main" val="11597443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DB0905D-8BF9-4BEF-960D-DE0775B5A5D0}"/>
              </a:ext>
            </a:extLst>
          </p:cNvPr>
          <p:cNvSpPr/>
          <p:nvPr/>
        </p:nvSpPr>
        <p:spPr>
          <a:xfrm>
            <a:off x="-11661" y="0"/>
            <a:ext cx="12192000"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hteck 8">
            <a:extLst>
              <a:ext uri="{FF2B5EF4-FFF2-40B4-BE49-F238E27FC236}">
                <a16:creationId xmlns:a16="http://schemas.microsoft.com/office/drawing/2014/main" id="{82BA5F06-B4A9-48B4-9707-371228D0574F}"/>
              </a:ext>
            </a:extLst>
          </p:cNvPr>
          <p:cNvSpPr/>
          <p:nvPr/>
        </p:nvSpPr>
        <p:spPr>
          <a:xfrm>
            <a:off x="0" y="0"/>
            <a:ext cx="12193793" cy="1422397"/>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Calibri" panose="020F0502020204030204"/>
              <a:ea typeface="+mn-ea"/>
              <a:cs typeface="+mn-cs"/>
            </a:endParaRPr>
          </a:p>
        </p:txBody>
      </p:sp>
      <p:cxnSp>
        <p:nvCxnSpPr>
          <p:cNvPr id="10" name="Gerader Verbinder 9">
            <a:extLst>
              <a:ext uri="{FF2B5EF4-FFF2-40B4-BE49-F238E27FC236}">
                <a16:creationId xmlns:a16="http://schemas.microsoft.com/office/drawing/2014/main" id="{7889D3EE-CF42-407C-A045-C51B872C9F4C}"/>
              </a:ext>
            </a:extLst>
          </p:cNvPr>
          <p:cNvCxnSpPr>
            <a:cxnSpLocks/>
          </p:cNvCxnSpPr>
          <p:nvPr/>
        </p:nvCxnSpPr>
        <p:spPr>
          <a:xfrm>
            <a:off x="0" y="1443391"/>
            <a:ext cx="12193793" cy="0"/>
          </a:xfrm>
          <a:prstGeom prst="line">
            <a:avLst/>
          </a:prstGeom>
          <a:ln w="57150"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xtfeld 10">
            <a:extLst>
              <a:ext uri="{FF2B5EF4-FFF2-40B4-BE49-F238E27FC236}">
                <a16:creationId xmlns:a16="http://schemas.microsoft.com/office/drawing/2014/main" id="{82AE202E-3E66-4B75-A2F1-75F62EA8CD30}"/>
              </a:ext>
            </a:extLst>
          </p:cNvPr>
          <p:cNvSpPr txBox="1"/>
          <p:nvPr/>
        </p:nvSpPr>
        <p:spPr>
          <a:xfrm>
            <a:off x="544256" y="278482"/>
            <a:ext cx="1109708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3200" b="1" i="0" u="none" strike="noStrike" kern="1200" cap="none" spc="0" normalizeH="0" baseline="0" noProof="0" dirty="0">
                <a:ln>
                  <a:noFill/>
                </a:ln>
                <a:solidFill>
                  <a:prstClr val="white"/>
                </a:solidFill>
                <a:effectLst/>
                <a:uLnTx/>
                <a:uFillTx/>
                <a:latin typeface="Calibri" panose="020F0502020204030204"/>
                <a:ea typeface="+mn-ea"/>
                <a:cs typeface="+mn-cs"/>
              </a:rPr>
              <a:t>Unterstützung einer</a:t>
            </a:r>
            <a:r>
              <a:rPr kumimoji="0" lang="de-DE" sz="3200" b="1" i="0" u="none" strike="noStrike" kern="1200" cap="none" spc="0" normalizeH="0" noProof="0" dirty="0">
                <a:ln>
                  <a:noFill/>
                </a:ln>
                <a:solidFill>
                  <a:prstClr val="white"/>
                </a:solidFill>
                <a:effectLst/>
                <a:uLnTx/>
                <a:uFillTx/>
                <a:latin typeface="Calibri" panose="020F0502020204030204"/>
                <a:ea typeface="+mn-ea"/>
                <a:cs typeface="+mn-cs"/>
              </a:rPr>
              <a:t> geplanten</a:t>
            </a:r>
            <a:r>
              <a:rPr kumimoji="0" lang="de-DE" sz="3200" b="1" i="0" u="none" strike="noStrike" kern="1200" cap="none" spc="0" normalizeH="0" baseline="0" noProof="0" dirty="0">
                <a:ln>
                  <a:noFill/>
                </a:ln>
                <a:solidFill>
                  <a:prstClr val="white"/>
                </a:solidFill>
                <a:effectLst/>
                <a:uLnTx/>
                <a:uFillTx/>
                <a:latin typeface="Calibri" panose="020F0502020204030204"/>
                <a:ea typeface="+mn-ea"/>
                <a:cs typeface="+mn-cs"/>
              </a:rPr>
              <a:t> Selbstständigkeit</a:t>
            </a:r>
          </a:p>
        </p:txBody>
      </p:sp>
      <p:pic>
        <p:nvPicPr>
          <p:cNvPr id="13" name="Grafik 12" descr="Wiedergeben">
            <a:hlinkClick r:id="rId2" action="ppaction://hlinksldjump"/>
            <a:extLst>
              <a:ext uri="{FF2B5EF4-FFF2-40B4-BE49-F238E27FC236}">
                <a16:creationId xmlns:a16="http://schemas.microsoft.com/office/drawing/2014/main" id="{99F538A8-3AB9-4E4E-8578-8FCABCE2A5D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89489" y="229709"/>
            <a:ext cx="907742" cy="825975"/>
          </a:xfrm>
          <a:prstGeom prst="rect">
            <a:avLst/>
          </a:prstGeom>
        </p:spPr>
      </p:pic>
      <p:sp>
        <p:nvSpPr>
          <p:cNvPr id="14" name="Textfeld 13">
            <a:extLst>
              <a:ext uri="{FF2B5EF4-FFF2-40B4-BE49-F238E27FC236}">
                <a16:creationId xmlns:a16="http://schemas.microsoft.com/office/drawing/2014/main" id="{E69D926E-3EC8-4004-BC4E-A4F6CE50A98A}"/>
              </a:ext>
            </a:extLst>
          </p:cNvPr>
          <p:cNvSpPr txBox="1"/>
          <p:nvPr/>
        </p:nvSpPr>
        <p:spPr>
          <a:xfrm>
            <a:off x="395873" y="1670971"/>
            <a:ext cx="4983650" cy="707886"/>
          </a:xfrm>
          <a:prstGeom prst="rect">
            <a:avLst/>
          </a:prstGeom>
          <a:noFill/>
        </p:spPr>
        <p:txBody>
          <a:bodyPr wrap="square" rtlCol="0">
            <a:spAutoFit/>
          </a:bodyPr>
          <a:lstStyle/>
          <a:p>
            <a:pPr marR="0" lvl="1" algn="l" defTabSz="914400" rtl="0" eaLnBrk="1" fontAlgn="auto" latinLnBrk="0" hangingPunct="1">
              <a:lnSpc>
                <a:spcPct val="100000"/>
              </a:lnSpc>
              <a:spcBef>
                <a:spcPts val="0"/>
              </a:spcBef>
              <a:spcAft>
                <a:spcPts val="0"/>
              </a:spcAft>
              <a:buClrTx/>
              <a:buSzTx/>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feld 11">
            <a:extLst>
              <a:ext uri="{FF2B5EF4-FFF2-40B4-BE49-F238E27FC236}">
                <a16:creationId xmlns:a16="http://schemas.microsoft.com/office/drawing/2014/main" id="{E69D926E-3EC8-4004-BC4E-A4F6CE50A98A}"/>
              </a:ext>
            </a:extLst>
          </p:cNvPr>
          <p:cNvSpPr txBox="1"/>
          <p:nvPr/>
        </p:nvSpPr>
        <p:spPr>
          <a:xfrm>
            <a:off x="1234086" y="1747171"/>
            <a:ext cx="4983650" cy="707886"/>
          </a:xfrm>
          <a:prstGeom prst="rect">
            <a:avLst/>
          </a:prstGeom>
          <a:noFill/>
        </p:spPr>
        <p:txBody>
          <a:bodyPr wrap="square" rtlCol="0">
            <a:spAutoFit/>
          </a:bodyPr>
          <a:lstStyle/>
          <a:p>
            <a:pPr marR="0" lvl="1" algn="l" defTabSz="914400" rtl="0" eaLnBrk="1" fontAlgn="auto" latinLnBrk="0" hangingPunct="1">
              <a:lnSpc>
                <a:spcPct val="100000"/>
              </a:lnSpc>
              <a:spcBef>
                <a:spcPts val="0"/>
              </a:spcBef>
              <a:spcAft>
                <a:spcPts val="0"/>
              </a:spcAft>
              <a:buClrTx/>
              <a:buSzTx/>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feld 14">
            <a:extLst>
              <a:ext uri="{FF2B5EF4-FFF2-40B4-BE49-F238E27FC236}">
                <a16:creationId xmlns:a16="http://schemas.microsoft.com/office/drawing/2014/main" id="{E69D926E-3EC8-4004-BC4E-A4F6CE50A98A}"/>
              </a:ext>
            </a:extLst>
          </p:cNvPr>
          <p:cNvSpPr txBox="1"/>
          <p:nvPr/>
        </p:nvSpPr>
        <p:spPr>
          <a:xfrm>
            <a:off x="548273" y="1823371"/>
            <a:ext cx="4983650" cy="707886"/>
          </a:xfrm>
          <a:prstGeom prst="rect">
            <a:avLst/>
          </a:prstGeom>
          <a:noFill/>
        </p:spPr>
        <p:txBody>
          <a:bodyPr wrap="square" rtlCol="0">
            <a:spAutoFit/>
          </a:bodyPr>
          <a:lstStyle/>
          <a:p>
            <a:pPr marR="0" lvl="1" algn="l" defTabSz="914400" rtl="0" eaLnBrk="1" fontAlgn="auto" latinLnBrk="0" hangingPunct="1">
              <a:lnSpc>
                <a:spcPct val="100000"/>
              </a:lnSpc>
              <a:spcBef>
                <a:spcPts val="0"/>
              </a:spcBef>
              <a:spcAft>
                <a:spcPts val="0"/>
              </a:spcAft>
              <a:buClrTx/>
              <a:buSzTx/>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de-DE"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feld 3"/>
          <p:cNvSpPr txBox="1"/>
          <p:nvPr/>
        </p:nvSpPr>
        <p:spPr>
          <a:xfrm>
            <a:off x="881448" y="1989260"/>
            <a:ext cx="11013989" cy="3477875"/>
          </a:xfrm>
          <a:prstGeom prst="rect">
            <a:avLst/>
          </a:prstGeom>
          <a:noFill/>
        </p:spPr>
        <p:txBody>
          <a:bodyPr wrap="square" rtlCol="0">
            <a:spAutoFit/>
          </a:bodyPr>
          <a:lstStyle/>
          <a:p>
            <a:pPr marL="285750" indent="-285750">
              <a:buFont typeface="Arial" panose="020B0604020202020204" pitchFamily="34" charset="0"/>
              <a:buChar char="•"/>
            </a:pPr>
            <a:r>
              <a:rPr lang="de-DE" sz="2000" dirty="0">
                <a:solidFill>
                  <a:schemeClr val="bg1"/>
                </a:solidFill>
                <a:hlinkClick r:id="rId5">
                  <a:extLst>
                    <a:ext uri="{A12FA001-AC4F-418D-AE19-62706E023703}">
                      <ahyp:hlinkClr xmlns:ahyp="http://schemas.microsoft.com/office/drawing/2018/hyperlinkcolor" val="tx"/>
                    </a:ext>
                  </a:extLst>
                </a:hlinkClick>
              </a:rPr>
              <a:t>Wirtschaftsförderung </a:t>
            </a:r>
            <a:r>
              <a:rPr lang="de-DE" sz="2000" dirty="0">
                <a:solidFill>
                  <a:schemeClr val="bg1"/>
                </a:solidFill>
              </a:rPr>
              <a:t>der Stadt Dessau-Roßlau</a:t>
            </a:r>
          </a:p>
          <a:p>
            <a:r>
              <a:rPr lang="de-DE" sz="2000" dirty="0">
                <a:solidFill>
                  <a:schemeClr val="bg1"/>
                </a:solidFill>
              </a:rPr>
              <a:t>     E-Mail: wirtschaftsfoerderung@dessau-rosslau.de, Tel.: 0340/204-2080</a:t>
            </a:r>
          </a:p>
          <a:p>
            <a:endParaRPr lang="de-DE" sz="2000" dirty="0">
              <a:solidFill>
                <a:schemeClr val="bg1"/>
              </a:solidFill>
            </a:endParaRPr>
          </a:p>
          <a:p>
            <a:pPr marL="285750" indent="-285750">
              <a:buFont typeface="Arial" panose="020B0604020202020204" pitchFamily="34" charset="0"/>
              <a:buChar char="•"/>
            </a:pPr>
            <a:r>
              <a:rPr lang="de-DE" sz="2000" dirty="0" err="1">
                <a:solidFill>
                  <a:schemeClr val="bg1"/>
                </a:solidFill>
                <a:hlinkClick r:id="rId6">
                  <a:extLst>
                    <a:ext uri="{A12FA001-AC4F-418D-AE19-62706E023703}">
                      <ahyp:hlinkClr xmlns:ahyp="http://schemas.microsoft.com/office/drawing/2018/hyperlinkcolor" val="tx"/>
                    </a:ext>
                  </a:extLst>
                </a:hlinkClick>
              </a:rPr>
              <a:t>FoundIt</a:t>
            </a:r>
            <a:r>
              <a:rPr lang="de-DE" sz="2000" dirty="0">
                <a:solidFill>
                  <a:schemeClr val="bg1"/>
                </a:solidFill>
                <a:hlinkClick r:id="rId6">
                  <a:extLst>
                    <a:ext uri="{A12FA001-AC4F-418D-AE19-62706E023703}">
                      <ahyp:hlinkClr xmlns:ahyp="http://schemas.microsoft.com/office/drawing/2018/hyperlinkcolor" val="tx"/>
                    </a:ext>
                  </a:extLst>
                </a:hlinkClick>
              </a:rPr>
              <a:t>! – Gründerzentrum der HS Anhalt </a:t>
            </a:r>
            <a:endParaRPr lang="de-DE" sz="2000" dirty="0">
              <a:solidFill>
                <a:schemeClr val="bg1"/>
              </a:solidFill>
            </a:endParaRPr>
          </a:p>
          <a:p>
            <a:r>
              <a:rPr lang="de-DE" sz="2000" dirty="0">
                <a:solidFill>
                  <a:schemeClr val="bg1"/>
                </a:solidFill>
              </a:rPr>
              <a:t>     E-Mail: </a:t>
            </a:r>
            <a:r>
              <a:rPr lang="de-DE" sz="2000" dirty="0">
                <a:solidFill>
                  <a:schemeClr val="bg1">
                    <a:lumMod val="95000"/>
                  </a:schemeClr>
                </a:solidFill>
              </a:rPr>
              <a:t>gruenderzentrum</a:t>
            </a:r>
            <a:r>
              <a:rPr lang="de-DE" sz="2000" dirty="0">
                <a:solidFill>
                  <a:schemeClr val="bg1"/>
                </a:solidFill>
              </a:rPr>
              <a:t>@hs-anhalt.de, Tel.: 03496/67-1951</a:t>
            </a:r>
          </a:p>
          <a:p>
            <a:endParaRPr lang="de-DE" sz="2000" dirty="0">
              <a:solidFill>
                <a:schemeClr val="bg1"/>
              </a:solidFill>
            </a:endParaRPr>
          </a:p>
          <a:p>
            <a:pPr marL="285750" indent="-285750">
              <a:buFont typeface="Arial" panose="020B0604020202020204" pitchFamily="34" charset="0"/>
              <a:buChar char="•"/>
            </a:pPr>
            <a:r>
              <a:rPr lang="de-DE" sz="2000" dirty="0">
                <a:solidFill>
                  <a:schemeClr val="bg1"/>
                </a:solidFill>
                <a:hlinkClick r:id="rId7">
                  <a:extLst>
                    <a:ext uri="{A12FA001-AC4F-418D-AE19-62706E023703}">
                      <ahyp:hlinkClr xmlns:ahyp="http://schemas.microsoft.com/office/drawing/2018/hyperlinkcolor" val="tx"/>
                    </a:ext>
                  </a:extLst>
                </a:hlinkClick>
              </a:rPr>
              <a:t>IHK Dessau-Halle </a:t>
            </a:r>
            <a:endParaRPr lang="de-DE" sz="2000" dirty="0">
              <a:solidFill>
                <a:schemeClr val="bg1"/>
              </a:solidFill>
            </a:endParaRPr>
          </a:p>
          <a:p>
            <a:r>
              <a:rPr lang="de-DE" sz="2000" dirty="0">
                <a:solidFill>
                  <a:schemeClr val="bg1"/>
                </a:solidFill>
              </a:rPr>
              <a:t>     E-Mail: info@halle.ihk.de, Tel.: 0345/21-260</a:t>
            </a:r>
          </a:p>
          <a:p>
            <a:endParaRPr lang="de-DE" sz="2000" dirty="0">
              <a:solidFill>
                <a:schemeClr val="bg1"/>
              </a:solidFill>
            </a:endParaRPr>
          </a:p>
          <a:p>
            <a:pPr marL="285750" indent="-285750">
              <a:buFont typeface="Arial" panose="020B0604020202020204" pitchFamily="34" charset="0"/>
              <a:buChar char="•"/>
            </a:pPr>
            <a:r>
              <a:rPr lang="de-DE" sz="2000" dirty="0">
                <a:solidFill>
                  <a:schemeClr val="bg1"/>
                </a:solidFill>
                <a:hlinkClick r:id="rId8">
                  <a:extLst>
                    <a:ext uri="{A12FA001-AC4F-418D-AE19-62706E023703}">
                      <ahyp:hlinkClr xmlns:ahyp="http://schemas.microsoft.com/office/drawing/2018/hyperlinkcolor" val="tx"/>
                    </a:ext>
                  </a:extLst>
                </a:hlinkClick>
              </a:rPr>
              <a:t>HWK Halle</a:t>
            </a:r>
            <a:r>
              <a:rPr lang="de-DE" sz="2000" dirty="0">
                <a:solidFill>
                  <a:schemeClr val="bg1"/>
                </a:solidFill>
              </a:rPr>
              <a:t> </a:t>
            </a:r>
          </a:p>
          <a:p>
            <a:r>
              <a:rPr lang="de-DE" sz="2000" dirty="0">
                <a:solidFill>
                  <a:schemeClr val="bg1"/>
                </a:solidFill>
              </a:rPr>
              <a:t>     E-Mail: ekolb@hwkhalle.de, Tel.: 0345/2999-221</a:t>
            </a:r>
          </a:p>
        </p:txBody>
      </p:sp>
      <p:grpSp>
        <p:nvGrpSpPr>
          <p:cNvPr id="16" name="Gruppieren 15"/>
          <p:cNvGrpSpPr/>
          <p:nvPr/>
        </p:nvGrpSpPr>
        <p:grpSpPr>
          <a:xfrm>
            <a:off x="8843281" y="4730327"/>
            <a:ext cx="3348719" cy="1960310"/>
            <a:chOff x="8843281" y="4730327"/>
            <a:chExt cx="3348719" cy="1960310"/>
          </a:xfrm>
        </p:grpSpPr>
        <p:grpSp>
          <p:nvGrpSpPr>
            <p:cNvPr id="17" name="Gruppieren 16"/>
            <p:cNvGrpSpPr/>
            <p:nvPr/>
          </p:nvGrpSpPr>
          <p:grpSpPr>
            <a:xfrm>
              <a:off x="8843281" y="4730327"/>
              <a:ext cx="3348719" cy="1960310"/>
              <a:chOff x="8842572" y="4730327"/>
              <a:chExt cx="3348719" cy="1960310"/>
            </a:xfrm>
            <a:scene3d>
              <a:camera prst="orthographicFront">
                <a:rot lat="0" lon="0" rev="0"/>
              </a:camera>
              <a:lightRig rig="glow" dir="t">
                <a:rot lat="0" lon="0" rev="4800000"/>
              </a:lightRig>
            </a:scene3d>
          </p:grpSpPr>
          <p:sp>
            <p:nvSpPr>
              <p:cNvPr id="19" name="Ovale Legende 18"/>
              <p:cNvSpPr/>
              <p:nvPr/>
            </p:nvSpPr>
            <p:spPr>
              <a:xfrm rot="20937448" flipH="1">
                <a:off x="8842572" y="4730327"/>
                <a:ext cx="3348719" cy="1960310"/>
              </a:xfrm>
              <a:prstGeom prst="wedgeEllipseCallout">
                <a:avLst>
                  <a:gd name="adj1" fmla="val -41732"/>
                  <a:gd name="adj2" fmla="val 73387"/>
                </a:avLst>
              </a:prstGeom>
              <a:ln>
                <a:noFill/>
              </a:ln>
              <a:effectLst>
                <a:outerShdw blurRad="190500" dist="228600" dir="2700000" algn="ctr">
                  <a:srgbClr val="000000">
                    <a:alpha val="30000"/>
                  </a:srgbClr>
                </a:outerShdw>
              </a:effectLst>
              <a:sp3d prstMaterial="matte">
                <a:bevelT w="127000" h="63500"/>
              </a:sp3d>
            </p:spPr>
            <p:style>
              <a:lnRef idx="2">
                <a:schemeClr val="dk1"/>
              </a:lnRef>
              <a:fillRef idx="1">
                <a:schemeClr val="lt1"/>
              </a:fillRef>
              <a:effectRef idx="0">
                <a:schemeClr val="dk1"/>
              </a:effectRef>
              <a:fontRef idx="minor">
                <a:schemeClr val="dk1"/>
              </a:fontRef>
            </p:style>
            <p:txBody>
              <a:bodyPr rtlCol="0" anchor="ctr"/>
              <a:lstStyle/>
              <a:p>
                <a:pPr algn="ctr"/>
                <a:endParaRPr lang="de-DE" sz="1200" dirty="0"/>
              </a:p>
            </p:txBody>
          </p:sp>
          <p:sp>
            <p:nvSpPr>
              <p:cNvPr id="20" name="Textfeld 19"/>
              <p:cNvSpPr txBox="1"/>
              <p:nvPr/>
            </p:nvSpPr>
            <p:spPr>
              <a:xfrm rot="20914253">
                <a:off x="9102811" y="4967862"/>
                <a:ext cx="2672704" cy="646331"/>
              </a:xfrm>
              <a:prstGeom prst="rect">
                <a:avLst/>
              </a:prstGeom>
              <a:noFill/>
              <a:ln>
                <a:noFill/>
              </a:ln>
              <a:effectLst>
                <a:outerShdw blurRad="190500" dist="228600" dir="2700000" algn="ctr">
                  <a:srgbClr val="000000">
                    <a:alpha val="30000"/>
                  </a:srgbClr>
                </a:outerShdw>
              </a:effectLst>
              <a:sp3d prstMaterial="matte">
                <a:bevelT w="127000" h="63500"/>
              </a:sp3d>
            </p:spPr>
            <p:txBody>
              <a:bodyPr wrap="square" rtlCol="0">
                <a:spAutoFit/>
              </a:bodyPr>
              <a:lstStyle/>
              <a:p>
                <a:r>
                  <a:rPr lang="de-DE" b="1" dirty="0">
                    <a:latin typeface="Cooper Black" panose="0208090404030B020404" pitchFamily="18" charset="0"/>
                    <a:cs typeface="MV Boli" panose="02000500030200090000" pitchFamily="2" charset="0"/>
                  </a:rPr>
                  <a:t>Wussten Sie schon…?</a:t>
                </a:r>
              </a:p>
              <a:p>
                <a:endParaRPr lang="de-DE" dirty="0"/>
              </a:p>
            </p:txBody>
          </p:sp>
        </p:grpSp>
        <p:sp>
          <p:nvSpPr>
            <p:cNvPr id="18" name="Textfeld 17"/>
            <p:cNvSpPr txBox="1"/>
            <p:nvPr/>
          </p:nvSpPr>
          <p:spPr>
            <a:xfrm rot="20897352">
              <a:off x="8988966" y="5087529"/>
              <a:ext cx="3117057" cy="1323439"/>
            </a:xfrm>
            <a:prstGeom prst="rect">
              <a:avLst/>
            </a:prstGeom>
            <a:noFill/>
          </p:spPr>
          <p:txBody>
            <a:bodyPr wrap="square" rtlCol="0">
              <a:spAutoFit/>
            </a:bodyPr>
            <a:lstStyle/>
            <a:p>
              <a:pPr algn="ctr"/>
              <a:endParaRPr lang="de-DE" sz="1600" i="1" dirty="0"/>
            </a:p>
            <a:p>
              <a:pPr algn="ctr"/>
              <a:r>
                <a:rPr lang="de-DE" sz="1600" i="1" dirty="0"/>
                <a:t>99% Prozent der Unternehmen in Deutschland sind kleine und mittelständische Unternehmen mit weniger als 250 Beschäftigten.</a:t>
              </a:r>
            </a:p>
          </p:txBody>
        </p:sp>
      </p:grpSp>
    </p:spTree>
    <p:extLst>
      <p:ext uri="{BB962C8B-B14F-4D97-AF65-F5344CB8AC3E}">
        <p14:creationId xmlns:p14="http://schemas.microsoft.com/office/powerpoint/2010/main" val="17534964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Click="0">
        <p159:morph option="byObject"/>
      </p:transition>
    </mc:Choice>
    <mc:Fallback xmlns="">
      <p:transition spd="slow" advClick="0">
        <p:fade/>
      </p:transition>
    </mc:Fallback>
  </mc:AlternateContent>
</p:sld>
</file>

<file path=ppt/theme/theme1.xml><?xml version="1.0" encoding="utf-8"?>
<a:theme xmlns:a="http://schemas.openxmlformats.org/drawingml/2006/main" name="Office">
  <a:themeElements>
    <a:clrScheme name="Benutzerdefiniert 2">
      <a:dk1>
        <a:sysClr val="windowText" lastClr="000000"/>
      </a:dk1>
      <a:lt1>
        <a:sysClr val="window" lastClr="FFFFFF"/>
      </a:lt1>
      <a:dk2>
        <a:srgbClr val="505046"/>
      </a:dk2>
      <a:lt2>
        <a:srgbClr val="EEECE1"/>
      </a:lt2>
      <a:accent1>
        <a:srgbClr val="FF0000"/>
      </a:accent1>
      <a:accent2>
        <a:srgbClr val="B43512"/>
      </a:accent2>
      <a:accent3>
        <a:srgbClr val="C00000"/>
      </a:accent3>
      <a:accent4>
        <a:srgbClr val="FF0000"/>
      </a:accent4>
      <a:accent5>
        <a:srgbClr val="B43512"/>
      </a:accent5>
      <a:accent6>
        <a:srgbClr val="FF0000"/>
      </a:accent6>
      <a:hlink>
        <a:srgbClr val="88361C"/>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4109</Words>
  <Application>Microsoft Office PowerPoint</Application>
  <PresentationFormat>Breitbild</PresentationFormat>
  <Paragraphs>705</Paragraphs>
  <Slides>51</Slides>
  <Notes>23</Notes>
  <HiddenSlides>49</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51</vt:i4>
      </vt:variant>
    </vt:vector>
  </HeadingPairs>
  <TitlesOfParts>
    <vt:vector size="58" baseType="lpstr">
      <vt:lpstr>Arial</vt:lpstr>
      <vt:lpstr>Calibri</vt:lpstr>
      <vt:lpstr>Calibri Light</vt:lpstr>
      <vt:lpstr>Cooper Black</vt:lpstr>
      <vt:lpstr>MV Boli</vt:lpstr>
      <vt:lpstr>Open Sans Semibold</vt:lpstr>
      <vt:lpstr>Office</vt:lpstr>
      <vt:lpstr>Migrantinnen, Migranten und Geflüchtete für Ausbildung, Beschäftigung und Selbstständigkeit gewinnen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Christian Hampl</dc:creator>
  <cp:lastModifiedBy>caltman1</cp:lastModifiedBy>
  <cp:revision>509</cp:revision>
  <cp:lastPrinted>2018-10-16T11:35:28Z</cp:lastPrinted>
  <dcterms:created xsi:type="dcterms:W3CDTF">2018-07-17T09:00:07Z</dcterms:created>
  <dcterms:modified xsi:type="dcterms:W3CDTF">2026-04-14T08:09:06Z</dcterms:modified>
</cp:coreProperties>
</file>